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4"/>
  </p:notesMasterIdLst>
  <p:sldIdLst>
    <p:sldId id="256" r:id="rId2"/>
    <p:sldId id="257" r:id="rId3"/>
    <p:sldId id="364" r:id="rId4"/>
    <p:sldId id="259" r:id="rId5"/>
    <p:sldId id="258" r:id="rId6"/>
    <p:sldId id="260" r:id="rId7"/>
    <p:sldId id="261" r:id="rId8"/>
    <p:sldId id="262" r:id="rId9"/>
    <p:sldId id="365" r:id="rId10"/>
    <p:sldId id="263" r:id="rId11"/>
    <p:sldId id="264" r:id="rId12"/>
    <p:sldId id="368" r:id="rId13"/>
    <p:sldId id="265" r:id="rId14"/>
    <p:sldId id="366" r:id="rId15"/>
    <p:sldId id="266" r:id="rId16"/>
    <p:sldId id="267" r:id="rId17"/>
    <p:sldId id="268" r:id="rId18"/>
    <p:sldId id="269" r:id="rId19"/>
    <p:sldId id="367" r:id="rId20"/>
    <p:sldId id="270" r:id="rId21"/>
    <p:sldId id="271" r:id="rId22"/>
    <p:sldId id="272" r:id="rId23"/>
    <p:sldId id="273" r:id="rId24"/>
    <p:sldId id="274" r:id="rId25"/>
    <p:sldId id="290" r:id="rId26"/>
    <p:sldId id="291" r:id="rId27"/>
    <p:sldId id="292" r:id="rId28"/>
    <p:sldId id="293" r:id="rId29"/>
    <p:sldId id="294" r:id="rId30"/>
    <p:sldId id="295" r:id="rId31"/>
    <p:sldId id="370" r:id="rId32"/>
    <p:sldId id="371" r:id="rId33"/>
    <p:sldId id="296" r:id="rId34"/>
    <p:sldId id="372" r:id="rId35"/>
    <p:sldId id="373" r:id="rId36"/>
    <p:sldId id="374" r:id="rId37"/>
    <p:sldId id="379" r:id="rId38"/>
    <p:sldId id="375" r:id="rId39"/>
    <p:sldId id="380" r:id="rId40"/>
    <p:sldId id="376" r:id="rId41"/>
    <p:sldId id="377" r:id="rId42"/>
    <p:sldId id="378" r:id="rId43"/>
    <p:sldId id="301" r:id="rId44"/>
    <p:sldId id="302" r:id="rId45"/>
    <p:sldId id="303" r:id="rId46"/>
    <p:sldId id="304" r:id="rId47"/>
    <p:sldId id="305" r:id="rId48"/>
    <p:sldId id="308" r:id="rId49"/>
    <p:sldId id="381" r:id="rId50"/>
    <p:sldId id="309" r:id="rId51"/>
    <p:sldId id="310" r:id="rId52"/>
    <p:sldId id="311" r:id="rId53"/>
    <p:sldId id="382" r:id="rId54"/>
    <p:sldId id="312" r:id="rId55"/>
    <p:sldId id="313" r:id="rId56"/>
    <p:sldId id="314" r:id="rId57"/>
    <p:sldId id="315" r:id="rId58"/>
    <p:sldId id="316" r:id="rId59"/>
    <p:sldId id="317" r:id="rId60"/>
    <p:sldId id="318" r:id="rId61"/>
    <p:sldId id="383" r:id="rId62"/>
    <p:sldId id="319" r:id="rId63"/>
    <p:sldId id="384" r:id="rId64"/>
    <p:sldId id="320" r:id="rId65"/>
    <p:sldId id="385" r:id="rId66"/>
    <p:sldId id="321" r:id="rId67"/>
    <p:sldId id="322" r:id="rId68"/>
    <p:sldId id="386" r:id="rId69"/>
    <p:sldId id="323" r:id="rId70"/>
    <p:sldId id="387" r:id="rId71"/>
    <p:sldId id="324" r:id="rId72"/>
    <p:sldId id="325" r:id="rId73"/>
    <p:sldId id="388" r:id="rId74"/>
    <p:sldId id="326" r:id="rId75"/>
    <p:sldId id="389" r:id="rId76"/>
    <p:sldId id="327" r:id="rId77"/>
    <p:sldId id="328" r:id="rId78"/>
    <p:sldId id="329" r:id="rId79"/>
    <p:sldId id="390" r:id="rId80"/>
    <p:sldId id="330" r:id="rId81"/>
    <p:sldId id="331" r:id="rId82"/>
    <p:sldId id="332" r:id="rId83"/>
    <p:sldId id="391" r:id="rId84"/>
    <p:sldId id="333" r:id="rId85"/>
    <p:sldId id="392" r:id="rId86"/>
    <p:sldId id="334" r:id="rId87"/>
    <p:sldId id="393" r:id="rId88"/>
    <p:sldId id="336" r:id="rId89"/>
    <p:sldId id="394" r:id="rId90"/>
    <p:sldId id="337" r:id="rId91"/>
    <p:sldId id="395" r:id="rId92"/>
    <p:sldId id="338" r:id="rId93"/>
    <p:sldId id="339" r:id="rId94"/>
    <p:sldId id="396" r:id="rId95"/>
    <p:sldId id="340" r:id="rId96"/>
    <p:sldId id="341" r:id="rId97"/>
    <p:sldId id="342" r:id="rId98"/>
    <p:sldId id="343" r:id="rId99"/>
    <p:sldId id="397" r:id="rId100"/>
    <p:sldId id="344" r:id="rId101"/>
    <p:sldId id="398" r:id="rId102"/>
    <p:sldId id="345" r:id="rId103"/>
    <p:sldId id="346" r:id="rId104"/>
    <p:sldId id="399" r:id="rId105"/>
    <p:sldId id="347" r:id="rId106"/>
    <p:sldId id="348" r:id="rId107"/>
    <p:sldId id="349" r:id="rId108"/>
    <p:sldId id="350" r:id="rId109"/>
    <p:sldId id="351" r:id="rId110"/>
    <p:sldId id="352" r:id="rId111"/>
    <p:sldId id="353" r:id="rId112"/>
    <p:sldId id="354" r:id="rId113"/>
    <p:sldId id="400" r:id="rId114"/>
    <p:sldId id="355" r:id="rId115"/>
    <p:sldId id="356" r:id="rId116"/>
    <p:sldId id="357" r:id="rId117"/>
    <p:sldId id="358" r:id="rId118"/>
    <p:sldId id="359" r:id="rId119"/>
    <p:sldId id="360" r:id="rId120"/>
    <p:sldId id="361" r:id="rId121"/>
    <p:sldId id="362" r:id="rId122"/>
    <p:sldId id="363"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24" autoAdjust="0"/>
  </p:normalViewPr>
  <p:slideViewPr>
    <p:cSldViewPr>
      <p:cViewPr>
        <p:scale>
          <a:sx n="66" d="100"/>
          <a:sy n="66" d="100"/>
        </p:scale>
        <p:origin x="-936" y="-168"/>
      </p:cViewPr>
      <p:guideLst>
        <p:guide orient="horz" pos="2160"/>
        <p:guide pos="2880"/>
      </p:guideLst>
    </p:cSldViewPr>
  </p:slideViewPr>
  <p:outlineViewPr>
    <p:cViewPr>
      <p:scale>
        <a:sx n="33" d="100"/>
        <a:sy n="33" d="100"/>
      </p:scale>
      <p:origin x="48" y="8170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A4444-E21F-4DFC-82C5-3AE9957D96D4}" type="datetimeFigureOut">
              <a:rPr lang="en-US" smtClean="0"/>
              <a:pPr/>
              <a:t>9/21/2012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B79DC-2B1B-410C-9065-2744BDB36A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959878-3AFB-4520-9A0F-15A0D80F5D0E}"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52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57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58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78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86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88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117</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13</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119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120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121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22777A-3438-454E-A17F-BBA4A6E2BE98}" type="datetimeFigureOut">
              <a:rPr lang="en-US" smtClean="0"/>
              <a:pPr/>
              <a:t>9/21/2012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541D75C-41BE-4E7A-BB65-60CC34D1ACC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2777A-3438-454E-A17F-BBA4A6E2BE98}"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2777A-3438-454E-A17F-BBA4A6E2BE98}"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2777A-3438-454E-A17F-BBA4A6E2BE98}"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22777A-3438-454E-A17F-BBA4A6E2BE98}"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541D75C-41BE-4E7A-BB65-60CC34D1AC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2777A-3438-454E-A17F-BBA4A6E2BE98}"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22777A-3438-454E-A17F-BBA4A6E2BE98}" type="datetimeFigureOut">
              <a:rPr lang="en-US" smtClean="0"/>
              <a:pPr/>
              <a:t>9/21/2012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22777A-3438-454E-A17F-BBA4A6E2BE98}" type="datetimeFigureOut">
              <a:rPr lang="en-US" smtClean="0"/>
              <a:pPr/>
              <a:t>9/21/2012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777A-3438-454E-A17F-BBA4A6E2BE98}" type="datetimeFigureOut">
              <a:rPr lang="en-US" smtClean="0"/>
              <a:pPr/>
              <a:t>9/21/2012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2777A-3438-454E-A17F-BBA4A6E2BE98}"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22777A-3438-454E-A17F-BBA4A6E2BE98}"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1D75C-41BE-4E7A-BB65-60CC34D1AC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22777A-3438-454E-A17F-BBA4A6E2BE98}" type="datetimeFigureOut">
              <a:rPr lang="en-US" smtClean="0"/>
              <a:pPr/>
              <a:t>9/21/2012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41D75C-41BE-4E7A-BB65-60CC34D1AC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Trauma Techniques</a:t>
            </a:r>
            <a:endParaRPr lang="en-US" dirty="0"/>
          </a:p>
        </p:txBody>
      </p:sp>
      <p:sp>
        <p:nvSpPr>
          <p:cNvPr id="3" name="Subtitle 2"/>
          <p:cNvSpPr>
            <a:spLocks noGrp="1"/>
          </p:cNvSpPr>
          <p:nvPr>
            <p:ph type="subTitle" idx="1"/>
          </p:nvPr>
        </p:nvSpPr>
        <p:spPr/>
        <p:txBody>
          <a:bodyPr/>
          <a:lstStyle/>
          <a:p>
            <a:r>
              <a:rPr lang="en-US" dirty="0" smtClean="0"/>
              <a:t>H. Norman Wright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And brain chemistry can be altered for decades. Trauma creates chaos in our brain and causes emotional as well as cognitive concussion. Entering the world of trauma is like looking into a fractured looking glass. The familiar appears disjointed and disturbing; a strange new world unfolds.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371600"/>
            <a:ext cx="8229600" cy="4922520"/>
          </a:xfrm>
        </p:spPr>
        <p:txBody>
          <a:bodyPr>
            <a:noAutofit/>
          </a:bodyPr>
          <a:lstStyle/>
          <a:p>
            <a:pPr>
              <a:buNone/>
            </a:pPr>
            <a:r>
              <a:rPr lang="en-US" sz="3200" dirty="0" smtClean="0"/>
              <a:t>10</a:t>
            </a:r>
            <a:r>
              <a:rPr lang="en-US" sz="3200" baseline="30000" dirty="0" smtClean="0"/>
              <a:t>th</a:t>
            </a:r>
            <a:r>
              <a:rPr lang="en-US" sz="3200" dirty="0" smtClean="0"/>
              <a:t> Time-through the incident:</a:t>
            </a:r>
          </a:p>
          <a:p>
            <a:pPr>
              <a:buNone/>
            </a:pPr>
            <a:r>
              <a:rPr lang="en-US" sz="3200" dirty="0" smtClean="0"/>
              <a:t>I remember they were giving me Jeremy. The first thing Tom did was put him in my arms. Said he would get help and he did. He stayed right there with me by the rocking chair. Tom’s family as all there for me, telling me, “Anything I needed, anything.”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sz="3200" dirty="0" smtClean="0"/>
              <a:t>A lot of times I do think of him and I talk to him (laughter). I wish him Merry Christmas and happy birthday (smiling). I tell him I’ll see him someday, hopefully.</a:t>
            </a:r>
          </a:p>
          <a:p>
            <a:pPr>
              <a:buNone/>
            </a:pPr>
            <a:r>
              <a:rPr lang="en-US" sz="3200" dirty="0" smtClean="0"/>
              <a:t>He was so beautiful. (Voice louder, smiling, laughing. Facilitator asked, “How does it seem to you now?”). I feel like a lot of that anger is gone, the blame is gone. There’s a warm feeling here (hand on chest).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If that makes sense, like he’s here. It used to feel empty. I feel bad sometimes because I can’t remember what he looks like, but I can actually see him, he looks so much like his father. I guess it’s a good thing. He’s right there (hand on chest) – my angel.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TIR</a:t>
            </a:r>
            <a:endParaRPr lang="en-US" dirty="0"/>
          </a:p>
        </p:txBody>
      </p:sp>
      <p:sp>
        <p:nvSpPr>
          <p:cNvPr id="3" name="Content Placeholder 2"/>
          <p:cNvSpPr>
            <a:spLocks noGrp="1"/>
          </p:cNvSpPr>
          <p:nvPr>
            <p:ph idx="1"/>
          </p:nvPr>
        </p:nvSpPr>
        <p:spPr>
          <a:xfrm>
            <a:off x="457200" y="1676400"/>
            <a:ext cx="8229600" cy="4876800"/>
          </a:xfrm>
        </p:spPr>
        <p:txBody>
          <a:bodyPr>
            <a:noAutofit/>
          </a:bodyPr>
          <a:lstStyle/>
          <a:p>
            <a:pPr>
              <a:buNone/>
            </a:pPr>
            <a:r>
              <a:rPr lang="en-US" sz="3200" dirty="0" smtClean="0"/>
              <a:t>They always say put the baby on his side, put the baby on his back, but, there’s a lot of things they don’t know. I just know he’s in a good place. I’ve always known he’s in a good place. I always felt bad I couldn’t go to the grave but that’s just his body. Jeremy is right here, anytime I want to talk to him (smiling).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That’s what I tell my kids. I don’t know if it’s the right thing to do but that’s what I tell them. It’s just something I have to try to accept – not something I can keep going on. But I can talk to Jeremy anywhere I am.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That’s what I believe. A comforting feeling (smiling). I’m just real relaxed, almost like a lot of stuff’s been lifted off my shoulders. I was starting to feel sick to my stomach going through it but it’s gone. His birthday is next month (smiling). He was a perfect little baby. I wish you had met him. OK, I feel good (smiling).</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371600"/>
            <a:ext cx="8229600" cy="4937760"/>
          </a:xfrm>
        </p:spPr>
        <p:txBody>
          <a:bodyPr>
            <a:noAutofit/>
          </a:bodyPr>
          <a:lstStyle/>
          <a:p>
            <a:pPr>
              <a:buNone/>
            </a:pPr>
            <a:r>
              <a:rPr lang="en-US" sz="3200" dirty="0" smtClean="0"/>
              <a:t>After the viewer has completed one viewing (and one description), the facilitator has him “rewind the videotape” to the beginning and run through it again in the same fashion. The facilitator does not prescribe the degree of detail or content the viewer is to get on each run-through. The viewer will view as much as he is relatively comfortable viewing.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371600"/>
            <a:ext cx="8229600" cy="5486400"/>
          </a:xfrm>
        </p:spPr>
        <p:txBody>
          <a:bodyPr>
            <a:noAutofit/>
          </a:bodyPr>
          <a:lstStyle/>
          <a:p>
            <a:pPr>
              <a:buNone/>
            </a:pPr>
            <a:r>
              <a:rPr lang="en-US" sz="3200" dirty="0" smtClean="0"/>
              <a:t>After several run-throughs, most viewers will be able to contact the emotion and uncomfortable details in terms of the strengths of the emotion more thoroughly. Typically, the viewer will reach an emotional peak after a few run-throughs and then, on successive run-throughs, the amount of negative emotion will diminish, until the viewer reaches a point of having no negative emotion about the incident.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Instead, he becomes rather thoughtful and contemplative, and usually comes up with one or more insights concerning the trauma, life, or himself. He displays positive emotion, often smiling or laughing, but at least manifesting calm and serenity. At this point, the viewer ahs reached an “end point” and the facilitator stops the TIR process.</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209800"/>
            <a:ext cx="8229600" cy="4114800"/>
          </a:xfrm>
        </p:spPr>
        <p:txBody>
          <a:bodyPr>
            <a:normAutofit/>
          </a:bodyPr>
          <a:lstStyle/>
          <a:p>
            <a:pPr>
              <a:buNone/>
            </a:pPr>
            <a:r>
              <a:rPr lang="en-US" sz="3200" dirty="0" smtClean="0"/>
              <a:t>When they write longhand it’s a tactile memory. It involves better hand/eye coordination and accesses all parts of the brain to help bring it together.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a:bodyPr>
          <a:lstStyle/>
          <a:p>
            <a:pPr>
              <a:buNone/>
            </a:pPr>
            <a:r>
              <a:rPr lang="en-US" sz="3200" dirty="0" err="1" smtClean="0"/>
              <a:t>Traumatization</a:t>
            </a:r>
            <a:r>
              <a:rPr lang="en-US" sz="3200" dirty="0" smtClean="0"/>
              <a:t> is about being trapped in the uncompleted act of escape – Our task is to help </a:t>
            </a:r>
            <a:r>
              <a:rPr lang="en-US" sz="3200" dirty="0" smtClean="0"/>
              <a:t>them </a:t>
            </a:r>
            <a:r>
              <a:rPr lang="en-US" sz="3200" dirty="0" smtClean="0"/>
              <a:t>escape and find a safe haven.</a:t>
            </a:r>
          </a:p>
          <a:p>
            <a:pPr>
              <a:buNone/>
            </a:pPr>
            <a:r>
              <a:rPr lang="en-US" sz="3200" dirty="0" smtClean="0"/>
              <a:t>A traumatized event produces chronic inescapable stress or a permanent imbalance.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76400"/>
            <a:ext cx="8229600" cy="4953000"/>
          </a:xfrm>
        </p:spPr>
        <p:txBody>
          <a:bodyPr>
            <a:normAutofit lnSpcReduction="10000"/>
          </a:bodyPr>
          <a:lstStyle/>
          <a:p>
            <a:pPr>
              <a:buNone/>
            </a:pPr>
            <a:r>
              <a:rPr lang="en-US" sz="3200" dirty="0" smtClean="0"/>
              <a:t>Battling illness and pain with pen and paper may be unorthodox, but it may also spell relief. “People who write for twenty minutes a day about traumatic events reduce their doctor visits, improve their immune systems and, among arthritis sufferers, use less medication and have greater mobility,” James W. </a:t>
            </a:r>
            <a:r>
              <a:rPr lang="en-US" sz="3200" dirty="0" err="1" smtClean="0"/>
              <a:t>Pennebaker</a:t>
            </a:r>
            <a:r>
              <a:rPr lang="en-US" sz="3200" dirty="0" smtClean="0"/>
              <a:t>, </a:t>
            </a:r>
            <a:r>
              <a:rPr lang="en-US" sz="3200" dirty="0" err="1" smtClean="0"/>
              <a:t>Ph.D</a:t>
            </a:r>
            <a:r>
              <a:rPr lang="en-US" sz="3200" dirty="0" smtClean="0"/>
              <a:t>, professor at the University of Texas at Austin.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05000"/>
            <a:ext cx="8229600" cy="4953000"/>
          </a:xfrm>
        </p:spPr>
        <p:txBody>
          <a:bodyPr>
            <a:normAutofit fontScale="77500" lnSpcReduction="20000"/>
          </a:bodyPr>
          <a:lstStyle/>
          <a:p>
            <a:pPr>
              <a:buNone/>
            </a:pPr>
            <a:r>
              <a:rPr lang="en-US" sz="4100" dirty="0" smtClean="0"/>
              <a:t>Why the relief? Suppressing negative emotions can weaken the immune system and arouse your fight-or-flight system, churning up blood pressure and heart rate…Writing about conflict or trauma helps organize the experience. The net affect is that people can move beyond the stressful event. How?  </a:t>
            </a:r>
          </a:p>
          <a:p>
            <a:pPr>
              <a:buNone/>
            </a:pPr>
            <a:r>
              <a:rPr lang="en-US" sz="4100" dirty="0" smtClean="0"/>
              <a:t>	Breathing – </a:t>
            </a:r>
          </a:p>
          <a:p>
            <a:pPr>
              <a:buNone/>
            </a:pPr>
            <a:r>
              <a:rPr lang="en-US" sz="4100" dirty="0" smtClean="0"/>
              <a:t>	Counting –</a:t>
            </a:r>
          </a:p>
          <a:p>
            <a:pPr>
              <a:buNone/>
            </a:pPr>
            <a:r>
              <a:rPr lang="en-US" sz="4100" dirty="0" smtClean="0"/>
              <a:t>	 Radio Dial</a:t>
            </a:r>
          </a:p>
          <a:p>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pPr lvl="0"/>
            <a:r>
              <a:rPr lang="en-US" sz="3200" dirty="0" smtClean="0"/>
              <a:t>Restructure the meaning of the trauma by having the person change the ending of the trauma story. As the person is </a:t>
            </a:r>
            <a:r>
              <a:rPr lang="en-US" sz="3200" dirty="0" err="1" smtClean="0"/>
              <a:t>reexposed</a:t>
            </a:r>
            <a:r>
              <a:rPr lang="en-US" sz="3200" dirty="0" smtClean="0"/>
              <a:t> to traumatic experiences, it is very important to add a component that did not exist the first time around—control.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a:t>
            </a:r>
            <a:br>
              <a:rPr lang="en-US" dirty="0" smtClean="0"/>
            </a:br>
            <a:r>
              <a:rPr lang="en-US" dirty="0" smtClean="0"/>
              <a:t>Those In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Take the control away from the event or the person. You’ve survived until now. How could this be worse? You told your story. How will you be different next month, next year?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marL="651510" lvl="0" indent="-514350">
              <a:buFont typeface="+mj-lt"/>
              <a:buAutoNum type="arabicPeriod" startAt="7"/>
            </a:pPr>
            <a:r>
              <a:rPr lang="en-US" sz="3200" dirty="0" smtClean="0"/>
              <a:t>Replace problematic behavioral responses with adaptive behaviors. Teach the person how to make positive changes. “Remember you can write the last chapter of your trauma. It hasn’t been written yet.”</a:t>
            </a:r>
          </a:p>
          <a:p>
            <a:pPr marL="651510" indent="-514350">
              <a:buNone/>
            </a:pPr>
            <a:endParaRPr lang="en-US" sz="2800" dirty="0" smtClean="0"/>
          </a:p>
          <a:p>
            <a:pPr marL="651510" indent="-514350">
              <a:buFont typeface="+mj-lt"/>
              <a:buAutoNum type="arabicPeriod" startAt="7"/>
            </a:pPr>
            <a:endParaRPr lang="en-US" dirty="0" smtClean="0"/>
          </a:p>
          <a:p>
            <a:pPr marL="651510" indent="-514350">
              <a:buFont typeface="+mj-lt"/>
              <a:buAutoNum type="arabicPeriod" startAt="7"/>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828800"/>
            <a:ext cx="8229600" cy="4876800"/>
          </a:xfrm>
        </p:spPr>
        <p:txBody>
          <a:bodyPr/>
          <a:lstStyle/>
          <a:p>
            <a:pPr>
              <a:buNone/>
            </a:pPr>
            <a:r>
              <a:rPr lang="en-US" sz="2800" dirty="0" smtClean="0"/>
              <a:t>8</a:t>
            </a:r>
            <a:r>
              <a:rPr lang="en-US" sz="3200" dirty="0" smtClean="0"/>
              <a:t>. Build a new internal self-view. Understanding the meaning of past trauma to the individual, which is Step 2, will help you understand what the post trauma self-image is. “Don’t define yourself permanently as a traumatized person. Teach them </a:t>
            </a:r>
            <a:r>
              <a:rPr lang="en-US" sz="3200" i="1" dirty="0" smtClean="0"/>
              <a:t>when</a:t>
            </a:r>
            <a:r>
              <a:rPr lang="en-US" sz="3200" dirty="0" smtClean="0"/>
              <a:t> to remember the trauma instead of the traumatic memories being in charge.”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pPr>
              <a:buNone/>
            </a:pPr>
            <a:r>
              <a:rPr lang="en-US" sz="3200" dirty="0" smtClean="0"/>
              <a:t>In helping others set measurable goals.</a:t>
            </a:r>
          </a:p>
          <a:p>
            <a:pPr>
              <a:buNone/>
            </a:pPr>
            <a:r>
              <a:rPr lang="en-US" sz="3200" dirty="0" smtClean="0"/>
              <a:t>“How will you know that you are better?”</a:t>
            </a:r>
          </a:p>
          <a:p>
            <a:pPr>
              <a:buNone/>
            </a:pPr>
            <a:r>
              <a:rPr lang="en-US" sz="3200" dirty="0" smtClean="0"/>
              <a:t>“Let’s say you made a video tape of you’re better  and you bring it in and show it to me. What would you point out to me in the video to indicate that you were better?”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8288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pPr marL="651510" indent="-514350">
              <a:buFont typeface="+mj-lt"/>
              <a:buAutoNum type="arabicPeriod" startAt="9"/>
            </a:pPr>
            <a:r>
              <a:rPr lang="en-US" sz="3200" dirty="0" smtClean="0"/>
              <a:t>Teach the person specific coping strategies. The person must have a new sense of self and feel more confident about internal abilities to be able to win the battle over the present by keeping the past from taking over. You must have some ability to teach, to model, and to reinforce new adaptations or coping skills. Teach the language of healing.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905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533400" y="1981200"/>
            <a:ext cx="8229600" cy="4114800"/>
          </a:xfrm>
        </p:spPr>
        <p:txBody>
          <a:bodyPr>
            <a:normAutofit/>
          </a:bodyPr>
          <a:lstStyle/>
          <a:p>
            <a:pPr marL="651510" indent="-514350">
              <a:buNone/>
            </a:pPr>
            <a:r>
              <a:rPr lang="en-US" sz="3200" dirty="0" smtClean="0"/>
              <a:t>10. Turn stressful situations into experiences producing resilience. The final step is similar to rewriting the ending of the trauma story; the individual can be stronger because they have been to hell and made it back in one piece.</a:t>
            </a:r>
          </a:p>
          <a:p>
            <a:pPr>
              <a:buNone/>
            </a:pP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00200"/>
            <a:ext cx="8229600" cy="4724400"/>
          </a:xfrm>
        </p:spPr>
        <p:txBody>
          <a:bodyPr/>
          <a:lstStyle/>
          <a:p>
            <a:pPr>
              <a:buNone/>
            </a:pPr>
            <a:r>
              <a:rPr lang="en-US" sz="3200" dirty="0" smtClean="0"/>
              <a:t>I Thess. 5:14 “…encourage the timid and faint-hearted.” Encourage means “to console, comfort and cheer up.” It refers to the person who “is discouraged and ready to give up.” Hebrews 10:25, “Let us encourage one another.” It means “to keep someone on their feet, who, if left to himself would collapse.”</a:t>
            </a:r>
          </a:p>
          <a:p>
            <a:endParaRPr lang="en-US" sz="32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lstStyle/>
          <a:p>
            <a:pPr>
              <a:buNone/>
            </a:pPr>
            <a:r>
              <a:rPr lang="en-US" sz="3200" dirty="0" err="1" smtClean="0"/>
              <a:t>Traumatization</a:t>
            </a:r>
            <a:r>
              <a:rPr lang="en-US" sz="3200" dirty="0" smtClean="0"/>
              <a:t> is about being trapped in the uncompleted act of escape. </a:t>
            </a:r>
          </a:p>
          <a:p>
            <a:pPr>
              <a:buNone/>
            </a:pPr>
            <a:r>
              <a:rPr lang="en-US" sz="3200" dirty="0" smtClean="0"/>
              <a:t>We need to help the traumatized escape from the inescapable and find a safe haven.</a:t>
            </a:r>
          </a:p>
          <a:p>
            <a:pPr>
              <a:buNone/>
            </a:pPr>
            <a:r>
              <a:rPr lang="en-US" dirty="0" smtClean="0"/>
              <a:t>					From Ronald </a:t>
            </a:r>
            <a:r>
              <a:rPr lang="en-US" dirty="0" err="1" smtClean="0"/>
              <a:t>Ruden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Reactivators</a:t>
            </a:r>
            <a:r>
              <a:rPr lang="en-US" dirty="0" smtClean="0"/>
              <a:t> of Traumatic Stress</a:t>
            </a:r>
            <a:endParaRPr lang="en-US" dirty="0"/>
          </a:p>
        </p:txBody>
      </p:sp>
      <p:sp>
        <p:nvSpPr>
          <p:cNvPr id="3" name="Content Placeholder 2"/>
          <p:cNvSpPr>
            <a:spLocks noGrp="1"/>
          </p:cNvSpPr>
          <p:nvPr>
            <p:ph idx="1"/>
          </p:nvPr>
        </p:nvSpPr>
        <p:spPr>
          <a:xfrm>
            <a:off x="457200" y="1219200"/>
            <a:ext cx="8229600" cy="5090160"/>
          </a:xfrm>
        </p:spPr>
        <p:txBody>
          <a:bodyPr>
            <a:normAutofit/>
          </a:bodyPr>
          <a:lstStyle/>
          <a:p>
            <a:pPr marL="651510" indent="-514350"/>
            <a:r>
              <a:rPr lang="en-US" sz="3200" dirty="0" smtClean="0"/>
              <a:t>Anniversary of event</a:t>
            </a:r>
          </a:p>
          <a:p>
            <a:r>
              <a:rPr lang="en-US" sz="3200" dirty="0" smtClean="0"/>
              <a:t>Re-</a:t>
            </a:r>
            <a:r>
              <a:rPr lang="en-US" sz="3200" dirty="0" err="1" smtClean="0"/>
              <a:t>occurence</a:t>
            </a:r>
            <a:r>
              <a:rPr lang="en-US" sz="3200" dirty="0" smtClean="0"/>
              <a:t> of related event</a:t>
            </a:r>
          </a:p>
          <a:p>
            <a:r>
              <a:rPr lang="en-US" sz="3200" dirty="0" smtClean="0"/>
              <a:t>Trial – related event</a:t>
            </a:r>
          </a:p>
          <a:p>
            <a:r>
              <a:rPr lang="en-US" sz="3200" dirty="0" smtClean="0"/>
              <a:t>News Media</a:t>
            </a:r>
          </a:p>
          <a:p>
            <a:r>
              <a:rPr lang="en-US" sz="3200" dirty="0" smtClean="0"/>
              <a:t>Stimuli Related to the event</a:t>
            </a:r>
          </a:p>
          <a:p>
            <a:r>
              <a:rPr lang="en-US" sz="3200" dirty="0" smtClean="0"/>
              <a:t>“My ears had heard of you before, but now my eyes have seen you” </a:t>
            </a:r>
          </a:p>
          <a:p>
            <a:pPr>
              <a:buNone/>
            </a:pPr>
            <a:r>
              <a:rPr lang="en-US" sz="3200" dirty="0" smtClean="0"/>
              <a:t>			Job 42:5, New Century Version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a:t>
            </a:r>
            <a:endParaRPr lang="en-US" dirty="0"/>
          </a:p>
        </p:txBody>
      </p:sp>
      <p:pic>
        <p:nvPicPr>
          <p:cNvPr id="6" name="Picture 5"/>
          <p:cNvPicPr/>
          <p:nvPr/>
        </p:nvPicPr>
        <p:blipFill>
          <a:blip r:embed="rId3" cstate="print"/>
          <a:srcRect/>
          <a:stretch>
            <a:fillRect/>
          </a:stretch>
        </p:blipFill>
        <p:spPr bwMode="auto">
          <a:xfrm>
            <a:off x="5029200" y="1752600"/>
            <a:ext cx="3210560" cy="469138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33400" y="1676400"/>
            <a:ext cx="38100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905000" y="457200"/>
            <a:ext cx="4635500" cy="6055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a:t>
            </a:r>
            <a:endParaRPr lang="en-US" dirty="0"/>
          </a:p>
        </p:txBody>
      </p:sp>
      <p:sp>
        <p:nvSpPr>
          <p:cNvPr id="3" name="Content Placeholder 2"/>
          <p:cNvSpPr>
            <a:spLocks noGrp="1"/>
          </p:cNvSpPr>
          <p:nvPr>
            <p:ph idx="1"/>
          </p:nvPr>
        </p:nvSpPr>
        <p:spPr/>
        <p:txBody>
          <a:bodyPr>
            <a:noAutofit/>
          </a:bodyPr>
          <a:lstStyle/>
          <a:p>
            <a:pPr marL="651510" lvl="0" indent="-514350">
              <a:buNone/>
            </a:pPr>
            <a:r>
              <a:rPr lang="en-US" sz="3200" dirty="0" smtClean="0"/>
              <a:t>1. Trauma’s a separation from safety.</a:t>
            </a:r>
          </a:p>
          <a:p>
            <a:pPr marL="651510" indent="-514350">
              <a:buNone/>
            </a:pPr>
            <a:r>
              <a:rPr lang="en-US" sz="3200" dirty="0" smtClean="0"/>
              <a:t>	—It’s invasive – invades all areas of our life</a:t>
            </a:r>
          </a:p>
          <a:p>
            <a:pPr marL="651510" indent="-514350">
              <a:buNone/>
            </a:pPr>
            <a:r>
              <a:rPr lang="en-US" sz="3200" dirty="0" smtClean="0"/>
              <a:t>	—It must be dealt with in a unique way for each one</a:t>
            </a:r>
          </a:p>
          <a:p>
            <a:pPr marL="651510" lvl="0" indent="-514350">
              <a:buNone/>
            </a:pPr>
            <a:r>
              <a:rPr lang="en-US" sz="3200" dirty="0" smtClean="0"/>
              <a:t>2. It’s unpredictable – You think you’re dropping your child off at daycare or high school or your spouse goes to work or a parent boards a plane.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lvl="0">
              <a:buNone/>
            </a:pPr>
            <a:r>
              <a:rPr lang="en-US" sz="3200" dirty="0" smtClean="0"/>
              <a:t>3. Every new trauma activates the old one. It taps into all the old stuff</a:t>
            </a:r>
          </a:p>
          <a:p>
            <a:pPr marL="651510" lvl="0" indent="-514350">
              <a:buNone/>
            </a:pPr>
            <a:r>
              <a:rPr lang="en-US" sz="3200" dirty="0" smtClean="0"/>
              <a:t>4. Trauma means that nothing will be the same again.</a:t>
            </a:r>
          </a:p>
          <a:p>
            <a:pPr lvl="0">
              <a:buNone/>
            </a:pPr>
            <a:r>
              <a:rPr lang="en-US" sz="3200" dirty="0" smtClean="0"/>
              <a:t>5. Pain will not last forever – it will diminish.</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lvl="0">
              <a:buNone/>
            </a:pPr>
            <a:r>
              <a:rPr lang="en-US" sz="3200" dirty="0" smtClean="0"/>
              <a:t>6. Half to two-thirds of victims grow in a positive way.</a:t>
            </a:r>
          </a:p>
          <a:p>
            <a:pPr>
              <a:buNone/>
            </a:pPr>
            <a:r>
              <a:rPr lang="en-US" sz="3200" dirty="0" smtClean="0"/>
              <a:t>	—Develop a greater appreciation for life</a:t>
            </a:r>
          </a:p>
          <a:p>
            <a:pPr>
              <a:buNone/>
            </a:pPr>
            <a:r>
              <a:rPr lang="en-US" sz="3200" dirty="0" smtClean="0"/>
              <a:t>	—Deepen spiritual beliefs	</a:t>
            </a:r>
          </a:p>
          <a:p>
            <a:pPr>
              <a:buNone/>
            </a:pPr>
            <a:r>
              <a:rPr lang="en-US" sz="3200" dirty="0" smtClean="0"/>
              <a:t>	—Feel stronger</a:t>
            </a:r>
          </a:p>
          <a:p>
            <a:pPr>
              <a:buNone/>
            </a:pPr>
            <a:r>
              <a:rPr lang="en-US" sz="3200" dirty="0" smtClean="0"/>
              <a:t>	—Build closer relationships</a:t>
            </a:r>
          </a:p>
          <a:p>
            <a:pPr lvl="0">
              <a:buNone/>
            </a:pPr>
            <a:endParaRPr lang="en-US" sz="2600"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lvl="0">
              <a:buNone/>
            </a:pPr>
            <a:r>
              <a:rPr lang="en-US" sz="3200" dirty="0" smtClean="0"/>
              <a:t>7. Those who recover</a:t>
            </a:r>
          </a:p>
          <a:p>
            <a:pPr lvl="0">
              <a:buNone/>
            </a:pPr>
            <a:r>
              <a:rPr lang="en-US" sz="3200" dirty="0" smtClean="0"/>
              <a:t> 	–They see the event as a challenge, not an   overwhelming problem.</a:t>
            </a:r>
          </a:p>
          <a:p>
            <a:pPr>
              <a:buNone/>
            </a:pPr>
            <a:r>
              <a:rPr lang="en-US" sz="3200" dirty="0" smtClean="0"/>
              <a:t> 	-They’re optimistic.</a:t>
            </a:r>
          </a:p>
          <a:p>
            <a:pPr>
              <a:buNone/>
            </a:pPr>
            <a:r>
              <a:rPr lang="en-US" sz="3200" dirty="0" smtClean="0"/>
              <a:t> 	-They connect with people.</a:t>
            </a:r>
          </a:p>
          <a:p>
            <a:pPr>
              <a:buNone/>
            </a:pPr>
            <a:r>
              <a:rPr lang="en-US" sz="3200" dirty="0" smtClean="0"/>
              <a:t> 	-They use their spiritual resources.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1676400" y="0"/>
            <a:ext cx="56775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1) How trauma impacts our thinking ability	 </a:t>
            </a:r>
          </a:p>
          <a:p>
            <a:pPr lvl="0"/>
            <a:r>
              <a:rPr lang="en-US" sz="3200" dirty="0" smtClean="0"/>
              <a:t>Confusion</a:t>
            </a:r>
          </a:p>
          <a:p>
            <a:pPr lvl="0"/>
            <a:r>
              <a:rPr lang="en-US" sz="3200" dirty="0" smtClean="0"/>
              <a:t>Poor Problem Solving				</a:t>
            </a:r>
          </a:p>
          <a:p>
            <a:pPr lvl="0"/>
            <a:r>
              <a:rPr lang="en-US" sz="3200" dirty="0" smtClean="0"/>
              <a:t>Distractibility					</a:t>
            </a:r>
          </a:p>
          <a:p>
            <a:pPr lvl="0"/>
            <a:r>
              <a:rPr lang="en-US" sz="3200" dirty="0" err="1" smtClean="0"/>
              <a:t>Innattention</a:t>
            </a:r>
            <a:r>
              <a:rPr lang="en-US" sz="3200" dirty="0" smtClean="0"/>
              <a:t>		</a:t>
            </a:r>
            <a:r>
              <a:rPr lang="en-US" dirty="0" smtClean="0"/>
              <a:t>			</a:t>
            </a:r>
          </a:p>
          <a:p>
            <a:pPr lvl="0">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normAutofit/>
          </a:bodyPr>
          <a:lstStyle/>
          <a:p>
            <a:pPr lvl="0"/>
            <a:r>
              <a:rPr lang="en-US" sz="3200" dirty="0" smtClean="0"/>
              <a:t>Difficulty with Simple Arithmetic	</a:t>
            </a:r>
          </a:p>
          <a:p>
            <a:pPr lvl="0"/>
            <a:r>
              <a:rPr lang="en-US" sz="3200" dirty="0" err="1" smtClean="0"/>
              <a:t>Hypervigilence</a:t>
            </a:r>
            <a:r>
              <a:rPr lang="en-US" sz="3200" dirty="0" smtClean="0"/>
              <a:t>					</a:t>
            </a:r>
          </a:p>
          <a:p>
            <a:pPr lvl="0"/>
            <a:r>
              <a:rPr lang="en-US" sz="3200" dirty="0" smtClean="0"/>
              <a:t>Disorientation of Time, Place or Person</a:t>
            </a:r>
          </a:p>
          <a:p>
            <a:pPr lvl="0"/>
            <a:r>
              <a:rPr lang="en-US" sz="3200" dirty="0" smtClean="0"/>
              <a:t>Heightened or Lowered Alertness  	</a:t>
            </a:r>
          </a:p>
          <a:p>
            <a:pPr lvl="0"/>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noAutofit/>
          </a:bodyPr>
          <a:lstStyle/>
          <a:p>
            <a:pPr>
              <a:buNone/>
            </a:pPr>
            <a:r>
              <a:rPr lang="en-US" sz="3200" dirty="0" smtClean="0"/>
              <a:t>I am frightened inside; the terror of death has attacked me. I am scared and shaking, and terror grips me. I said, “I wish I had wings like a dove. Then I would fly away and rest. I would wander far away and stay in the desert. I would hurry to my place of escape, far away from the wind and storm.”</a:t>
            </a:r>
          </a:p>
          <a:p>
            <a:pPr algn="r">
              <a:buNone/>
            </a:pPr>
            <a:r>
              <a:rPr lang="en-US" sz="3200" dirty="0" smtClean="0"/>
              <a:t>Psalm 55:4-8 New Century Version</a:t>
            </a:r>
          </a:p>
          <a:p>
            <a:pPr>
              <a:buNone/>
            </a:pP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lstStyle/>
          <a:p>
            <a:pPr>
              <a:buNone/>
            </a:pPr>
            <a:r>
              <a:rPr lang="en-US" sz="3200" dirty="0" smtClean="0"/>
              <a:t>2) How trauma impacts our behavior</a:t>
            </a:r>
          </a:p>
          <a:p>
            <a:pPr lvl="0"/>
            <a:r>
              <a:rPr lang="en-US" sz="3200" dirty="0" smtClean="0"/>
              <a:t>Difficulty Sleeping</a:t>
            </a:r>
          </a:p>
          <a:p>
            <a:pPr lvl="0"/>
            <a:r>
              <a:rPr lang="en-US" sz="3200" dirty="0" smtClean="0"/>
              <a:t>Nightmares</a:t>
            </a:r>
          </a:p>
          <a:p>
            <a:pPr lvl="0"/>
            <a:r>
              <a:rPr lang="en-US" sz="3200" dirty="0" smtClean="0"/>
              <a:t>Appetite Disturbance</a:t>
            </a:r>
          </a:p>
          <a:p>
            <a:pPr lvl="0"/>
            <a:r>
              <a:rPr lang="en-US" sz="3200" dirty="0" err="1" smtClean="0"/>
              <a:t>Hypervigilence</a:t>
            </a:r>
            <a:endParaRPr lang="en-US" sz="3200" dirty="0" smtClean="0"/>
          </a:p>
          <a:p>
            <a:pPr lvl="0"/>
            <a:r>
              <a:rPr lang="en-US" sz="3200" dirty="0" smtClean="0"/>
              <a:t>Startle Response</a:t>
            </a:r>
          </a:p>
          <a:p>
            <a:pPr lvl="0"/>
            <a:r>
              <a:rPr lang="en-US" sz="3200" dirty="0" smtClean="0"/>
              <a:t>Withdrawal from Crowd</a:t>
            </a:r>
          </a:p>
          <a:p>
            <a:pPr lvl="0"/>
            <a:r>
              <a:rPr lang="en-US" sz="3200" dirty="0" smtClean="0"/>
              <a:t>Isolation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lstStyle/>
          <a:p>
            <a:pPr>
              <a:buNone/>
            </a:pPr>
            <a:r>
              <a:rPr lang="en-US" sz="3200" dirty="0" smtClean="0"/>
              <a:t>3) The emotional reactions created by trauma	 </a:t>
            </a:r>
          </a:p>
          <a:p>
            <a:pPr lvl="2"/>
            <a:r>
              <a:rPr lang="en-US" sz="3200" dirty="0" smtClean="0"/>
              <a:t>Guilt					 </a:t>
            </a:r>
          </a:p>
          <a:p>
            <a:pPr lvl="2"/>
            <a:r>
              <a:rPr lang="en-US" sz="3200" dirty="0" smtClean="0"/>
              <a:t>Anger					      </a:t>
            </a:r>
          </a:p>
          <a:p>
            <a:pPr lvl="2"/>
            <a:r>
              <a:rPr lang="en-US" sz="3200" dirty="0" smtClean="0"/>
              <a:t>Fear </a:t>
            </a:r>
          </a:p>
          <a:p>
            <a:pPr lvl="2"/>
            <a:r>
              <a:rPr lang="en-US" sz="3200" dirty="0" smtClean="0"/>
              <a:t>Anxiety</a:t>
            </a:r>
          </a:p>
          <a:p>
            <a:pPr lvl="2"/>
            <a:r>
              <a:rPr lang="en-US" sz="3200" dirty="0" smtClean="0"/>
              <a:t>Shock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4) Physical</a:t>
            </a:r>
          </a:p>
          <a:p>
            <a:pPr>
              <a:tabLst>
                <a:tab pos="3892550" algn="l"/>
              </a:tabLst>
            </a:pPr>
            <a:r>
              <a:rPr lang="en-US" sz="3200" dirty="0" smtClean="0"/>
              <a:t>Our immune system takes a hit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PTSD</a:t>
            </a:r>
            <a:endParaRPr lang="en-US" dirty="0"/>
          </a:p>
        </p:txBody>
      </p:sp>
      <p:sp>
        <p:nvSpPr>
          <p:cNvPr id="3" name="Content Placeholder 2"/>
          <p:cNvSpPr>
            <a:spLocks noGrp="1"/>
          </p:cNvSpPr>
          <p:nvPr>
            <p:ph idx="1"/>
          </p:nvPr>
        </p:nvSpPr>
        <p:spPr/>
        <p:txBody>
          <a:bodyPr>
            <a:normAutofit/>
          </a:bodyPr>
          <a:lstStyle/>
          <a:p>
            <a:pPr>
              <a:buNone/>
            </a:pPr>
            <a:r>
              <a:rPr lang="en-US" sz="3200" dirty="0" smtClean="0"/>
              <a:t>PTSD Symptoms:</a:t>
            </a:r>
          </a:p>
          <a:p>
            <a:pPr marL="651510" indent="-514350"/>
            <a:r>
              <a:rPr lang="en-US" sz="3200" dirty="0" smtClean="0"/>
              <a:t>Flashbacks </a:t>
            </a:r>
          </a:p>
          <a:p>
            <a:pPr marL="651510" indent="-514350"/>
            <a:r>
              <a:rPr lang="en-US" sz="3200" dirty="0" smtClean="0"/>
              <a:t>Traumatic Dreams</a:t>
            </a:r>
          </a:p>
          <a:p>
            <a:pPr marL="651510" indent="-514350"/>
            <a:r>
              <a:rPr lang="en-US" sz="3200" dirty="0" smtClean="0"/>
              <a:t>Memory Disturbance</a:t>
            </a:r>
          </a:p>
          <a:p>
            <a:pPr marL="651510" indent="-514350"/>
            <a:r>
              <a:rPr lang="en-US" sz="3200" dirty="0" smtClean="0"/>
              <a:t>Persistent Intrusive Recollections</a:t>
            </a:r>
          </a:p>
          <a:p>
            <a:pPr marL="651510" indent="-514350"/>
            <a:r>
              <a:rPr lang="en-US" sz="3200" dirty="0" smtClean="0"/>
              <a:t>Self Medication – Substance Abuse</a:t>
            </a:r>
          </a:p>
          <a:p>
            <a:pPr marL="651510" indent="-514350"/>
            <a:r>
              <a:rPr lang="en-US" sz="3200" dirty="0" smtClean="0"/>
              <a:t>Anger Irritability</a:t>
            </a:r>
          </a:p>
          <a:p>
            <a:pPr marL="651510" indent="-514350"/>
            <a:endParaRPr lang="en-US" sz="3200"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PTSD</a:t>
            </a:r>
            <a:endParaRPr lang="en-US" dirty="0"/>
          </a:p>
        </p:txBody>
      </p:sp>
      <p:sp>
        <p:nvSpPr>
          <p:cNvPr id="3" name="Content Placeholder 2"/>
          <p:cNvSpPr>
            <a:spLocks noGrp="1"/>
          </p:cNvSpPr>
          <p:nvPr>
            <p:ph idx="1"/>
          </p:nvPr>
        </p:nvSpPr>
        <p:spPr/>
        <p:txBody>
          <a:bodyPr>
            <a:normAutofit/>
          </a:bodyPr>
          <a:lstStyle/>
          <a:p>
            <a:pPr>
              <a:buNone/>
            </a:pPr>
            <a:r>
              <a:rPr lang="en-US" sz="3200" dirty="0" smtClean="0"/>
              <a:t>PTSD Symptoms:</a:t>
            </a:r>
          </a:p>
          <a:p>
            <a:pPr marL="651510" indent="-514350"/>
            <a:r>
              <a:rPr lang="en-US" sz="3200" dirty="0" smtClean="0"/>
              <a:t>Dazed or Numb Appearance</a:t>
            </a:r>
          </a:p>
          <a:p>
            <a:pPr marL="651510" indent="-514350"/>
            <a:r>
              <a:rPr lang="en-US" sz="3200" dirty="0" smtClean="0"/>
              <a:t>Panic Attacks</a:t>
            </a:r>
          </a:p>
          <a:p>
            <a:pPr marL="651510" indent="-514350"/>
            <a:r>
              <a:rPr lang="en-US" sz="3200" dirty="0" smtClean="0"/>
              <a:t>Phobia Formation</a:t>
            </a:r>
          </a:p>
          <a:p>
            <a:pPr marL="651510" indent="-514350"/>
            <a:r>
              <a:rPr lang="en-US" sz="3200" dirty="0" smtClean="0"/>
              <a:t>Startle Response</a:t>
            </a:r>
          </a:p>
          <a:p>
            <a:pPr marL="651510" indent="-514350"/>
            <a:r>
              <a:rPr lang="en-US" sz="3200" dirty="0" smtClean="0"/>
              <a:t>Hyper-Vigilance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normAutofit/>
          </a:bodyPr>
          <a:lstStyle/>
          <a:p>
            <a:r>
              <a:rPr lang="en-US" sz="3200" dirty="0" smtClean="0"/>
              <a:t>Exposure to trauma that is repeated is more disabling as is those events that are unpredictable. </a:t>
            </a:r>
          </a:p>
          <a:p>
            <a:r>
              <a:rPr lang="en-US" sz="3200" dirty="0" smtClean="0"/>
              <a:t>Violation by another person is always worse that an impersonal trauma. </a:t>
            </a:r>
          </a:p>
          <a:p>
            <a:r>
              <a:rPr lang="en-US" sz="3200" dirty="0" smtClean="0"/>
              <a:t>Hidden traumas occur when the trauma has been repressed, when you live in an environment that is trauma blind.</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normAutofit/>
          </a:bodyPr>
          <a:lstStyle/>
          <a:p>
            <a:r>
              <a:rPr lang="en-US" sz="3200" dirty="0" smtClean="0"/>
              <a:t>In trauma there is two kinds of suffering, one is the trauma caused by the suffering living with the experience and the aftermath. And the second type of suffering is part of the healing process. This is the pain that was too overwhelming to feel before.</a:t>
            </a:r>
          </a:p>
          <a:p>
            <a:r>
              <a:rPr lang="en-US" sz="3200" dirty="0" smtClean="0"/>
              <a:t>Traumatic events are like thieves that takes something from us.</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a:xfrm>
            <a:off x="533400" y="1371600"/>
            <a:ext cx="8229600" cy="4785360"/>
          </a:xfrm>
        </p:spPr>
        <p:txBody>
          <a:bodyPr>
            <a:normAutofit/>
          </a:bodyPr>
          <a:lstStyle/>
          <a:p>
            <a:r>
              <a:rPr lang="en-US" sz="3200" dirty="0" smtClean="0"/>
              <a:t>One analogy sometimes used to describe traumatic states is that of a river that has become blocked by debris. When the water is not flowing freely it disturbs the life systems. Parts that are blocked become starved of life, while parts that are flooded become endangered in other ways.</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normAutofit/>
          </a:bodyPr>
          <a:lstStyle/>
          <a:p>
            <a:r>
              <a:rPr lang="en-US" sz="3200" dirty="0" smtClean="0"/>
              <a:t>The danger for trauma victims is that the “chapter” of their autobiography becomes the only one that counts.</a:t>
            </a:r>
          </a:p>
          <a:p>
            <a:r>
              <a:rPr lang="en-US" sz="3200" dirty="0" smtClean="0"/>
              <a:t>It’s difficult to heal unless we change our negative self-talk to a positive realistic statements.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A woman in her fifties describes the time when she lost her child who was born three months prematurely. The baby lived for only 12 days. She said, “At least with this child, I know why she died.” At that time, she had one small son. In a few years, she had another son and daughter.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How long must I wrestle with my thoughts and everyday have sorrow in my heart?</a:t>
            </a:r>
          </a:p>
          <a:p>
            <a:pPr algn="r">
              <a:buNone/>
            </a:pPr>
            <a:r>
              <a:rPr lang="en-US" sz="3200" dirty="0" smtClean="0"/>
              <a:t>Psalm 13:2, NIV</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Years later, her 21-year-old son committed suicide. He was described as a compliant, happy, easy-going boy. Following his death, her husband came home one day sobbing, which continued for some time. He said he had seen a vision of the Lord holding a child.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normAutofit/>
          </a:bodyPr>
          <a:lstStyle/>
          <a:p>
            <a:pPr>
              <a:buNone/>
            </a:pPr>
            <a:r>
              <a:rPr lang="en-US" sz="3200" dirty="0" smtClean="0"/>
              <a:t>More recently, her 25-year-old son, who had already served time in prison, was shot while running from a property where he was trying to steal some items. He was shot at least 12 times by the owner. The case is pending with the DA at this time.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This struggling mother is just now considering getting some help. She also struggles with what others have told her. Her mother and others have said that she’s under a generational curse. She shared that she has lost who she is because of what her son did.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Questions to ask:</a:t>
            </a:r>
          </a:p>
          <a:p>
            <a:pPr marL="651510" indent="-514350">
              <a:buAutoNum type="arabicPeriod"/>
            </a:pPr>
            <a:r>
              <a:rPr lang="en-US" sz="3200" dirty="0" smtClean="0"/>
              <a:t>Describe what you would attempt to discover and accomplish in your initial time together.</a:t>
            </a:r>
          </a:p>
          <a:p>
            <a:pPr marL="651510" indent="-514350">
              <a:buAutoNum type="arabicPeriod"/>
            </a:pPr>
            <a:r>
              <a:rPr lang="en-US" sz="3200" dirty="0" smtClean="0"/>
              <a:t>Describe the possible complications of this woman’s grief.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3. How would you discover her coping skills?</a:t>
            </a:r>
          </a:p>
          <a:p>
            <a:pPr>
              <a:buNone/>
            </a:pPr>
            <a:r>
              <a:rPr lang="en-US" sz="3200" dirty="0" smtClean="0"/>
              <a:t>4. Describe the support system you would recommend for this family.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lvl="0">
              <a:buNone/>
            </a:pPr>
            <a:r>
              <a:rPr lang="en-US" sz="2800" dirty="0" smtClean="0"/>
              <a:t>1. Questions I might ask or responses I would make:</a:t>
            </a:r>
          </a:p>
          <a:p>
            <a:pPr>
              <a:buNone/>
            </a:pPr>
            <a:r>
              <a:rPr lang="en-US" sz="2800" dirty="0" smtClean="0"/>
              <a:t>“You have experienced so many significant losses. How have you handled these?”</a:t>
            </a:r>
          </a:p>
          <a:p>
            <a:pPr>
              <a:buNone/>
            </a:pPr>
            <a:r>
              <a:rPr lang="en-US" sz="2800" dirty="0" smtClean="0"/>
              <a:t>“I’m interested in hearing what you’ve been experiencing after the death of your son.”</a:t>
            </a:r>
          </a:p>
          <a:p>
            <a:pPr>
              <a:buNone/>
            </a:pPr>
            <a:r>
              <a:rPr lang="en-US" sz="2800" dirty="0" smtClean="0"/>
              <a:t>“If someone could help you now, what would you like them to do or say to you?”</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pPr>
              <a:buNone/>
            </a:pPr>
            <a:r>
              <a:rPr lang="en-US" sz="3200" dirty="0" smtClean="0"/>
              <a:t>This is a time to let her pour out her story of multiple losses and evaluate her coping ability, her support system, her emotional state, where she is in her grief, her questions, her faith, etc. Let her give the details of what others have said about a “generational curse.” What is her understanding of what this means?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Are these other individuals—“experts”—in this area or in grief? Probably not. Does this woman believe this? Help her clarify what she believes as well as how to respond to such statements.</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a:buNone/>
            </a:pPr>
            <a:r>
              <a:rPr lang="en-US" sz="3200" dirty="0" smtClean="0"/>
              <a:t>What is her own church and theological background? One of the main concerns is her “loss of personal identity.” She has “lost who she is because of what her son did.” Help her amplify and clarify what she means by this. Ask her to identify all of the losses she has incurred because of this tragedy.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lstStyle/>
          <a:p>
            <a:pPr>
              <a:buNone/>
            </a:pPr>
            <a:r>
              <a:rPr lang="en-US" sz="3200" dirty="0" smtClean="0"/>
              <a:t>Providing a safe place to share her story and to normalize her feelings is one of our main goals at this time.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Common Themes of Trauma</a:t>
            </a:r>
            <a:endParaRPr lang="en-US" dirty="0"/>
          </a:p>
        </p:txBody>
      </p:sp>
      <p:sp>
        <p:nvSpPr>
          <p:cNvPr id="3" name="Content Placeholder 2"/>
          <p:cNvSpPr>
            <a:spLocks noGrp="1"/>
          </p:cNvSpPr>
          <p:nvPr>
            <p:ph idx="1"/>
          </p:nvPr>
        </p:nvSpPr>
        <p:spPr/>
        <p:txBody>
          <a:bodyPr>
            <a:normAutofit/>
          </a:bodyPr>
          <a:lstStyle/>
          <a:p>
            <a:r>
              <a:rPr lang="en-US" sz="3200" dirty="0" smtClean="0"/>
              <a:t>Trauma produces “hyper-arousal,” “hyper-alertness” and “hyper-sensitivity.”</a:t>
            </a:r>
          </a:p>
          <a:p>
            <a:r>
              <a:rPr lang="en-US" sz="3200" dirty="0" smtClean="0"/>
              <a:t>Those traumatized often re-experience the trauma</a:t>
            </a:r>
          </a:p>
          <a:p>
            <a:r>
              <a:rPr lang="en-US" sz="3200" dirty="0" smtClean="0"/>
              <a:t>It leads to feelings of helplessness</a:t>
            </a:r>
          </a:p>
          <a:p>
            <a:r>
              <a:rPr lang="en-US" sz="3200" dirty="0" smtClean="0"/>
              <a:t>Trauma does not make sense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457200" y="1371600"/>
            <a:ext cx="8229600" cy="5486400"/>
          </a:xfrm>
        </p:spPr>
        <p:txBody>
          <a:bodyPr>
            <a:normAutofit lnSpcReduction="10000"/>
          </a:bodyPr>
          <a:lstStyle/>
          <a:p>
            <a:pPr lvl="0">
              <a:buNone/>
            </a:pPr>
            <a:r>
              <a:rPr lang="en-US" sz="3200" dirty="0" smtClean="0"/>
              <a:t>2. Once again we have a complicated grief situation.</a:t>
            </a:r>
          </a:p>
          <a:p>
            <a:pPr lvl="0">
              <a:buNone/>
            </a:pPr>
            <a:r>
              <a:rPr lang="en-US" sz="3200" dirty="0" smtClean="0"/>
              <a:t>	a. There is the death of not just one adult son, but two.</a:t>
            </a:r>
          </a:p>
          <a:p>
            <a:pPr lvl="0">
              <a:buNone/>
            </a:pPr>
            <a:r>
              <a:rPr lang="en-US" sz="3200" dirty="0" smtClean="0"/>
              <a:t>	b. The means by which both died is violent.</a:t>
            </a:r>
          </a:p>
          <a:p>
            <a:pPr lvl="0">
              <a:buNone/>
            </a:pPr>
            <a:r>
              <a:rPr lang="en-US" sz="3200" dirty="0" smtClean="0"/>
              <a:t>	c. The situation involves the legal authorities.</a:t>
            </a:r>
          </a:p>
          <a:p>
            <a:pPr lvl="0">
              <a:buNone/>
            </a:pPr>
            <a:r>
              <a:rPr lang="en-US" sz="3200" dirty="0" smtClean="0"/>
              <a:t>	d. Negative support from others.</a:t>
            </a:r>
          </a:p>
          <a:p>
            <a:pPr lvl="0">
              <a:buNone/>
            </a:pPr>
            <a:r>
              <a:rPr lang="en-US" sz="3200" dirty="0" smtClean="0"/>
              <a:t>	e. Possibly feeling isolated with no support</a:t>
            </a:r>
            <a:r>
              <a:rPr lang="en-US" dirty="0" smtClean="0"/>
              <a:t>.</a:t>
            </a: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pPr lvl="0">
              <a:buNone/>
            </a:pPr>
            <a:r>
              <a:rPr lang="en-US" sz="3200" dirty="0" smtClean="0"/>
              <a:t>3. Beginning with her miscarriage, ask what she did to work through the loss. What type of support she had. What resources has she used to handle her losses? What helped her more at that time and what would help her now?</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normAutofit/>
          </a:bodyPr>
          <a:lstStyle/>
          <a:p>
            <a:pPr lvl="0">
              <a:buNone/>
            </a:pPr>
            <a:r>
              <a:rPr lang="en-US" sz="2800" dirty="0" smtClean="0"/>
              <a:t>4</a:t>
            </a:r>
            <a:r>
              <a:rPr lang="en-US" sz="3200" dirty="0" smtClean="0"/>
              <a:t>. Organizations such as Compassionate Friends, Survivors of Suicide (SOS) and Grief Share would be beneficial. Identify other family members who would be supportive as well as friends. This mother will probably need assistance in handling the comments of those who talk about a generational curse.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The Human Brain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85800" y="1600200"/>
            <a:ext cx="7772400" cy="4801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smtClean="0"/>
              <a:t>The Human Brain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14400" y="1523999"/>
            <a:ext cx="7326087" cy="5334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Brain</a:t>
            </a:r>
            <a:br>
              <a:rPr lang="en-US" dirty="0" smtClean="0"/>
            </a:br>
            <a:endParaRPr lang="en-US" dirty="0"/>
          </a:p>
        </p:txBody>
      </p:sp>
      <p:pic>
        <p:nvPicPr>
          <p:cNvPr id="39939" name="Picture 3"/>
          <p:cNvPicPr>
            <a:picLocks noChangeAspect="1" noChangeArrowheads="1"/>
          </p:cNvPicPr>
          <p:nvPr/>
        </p:nvPicPr>
        <p:blipFill>
          <a:blip r:embed="rId3" cstate="print"/>
          <a:srcRect/>
          <a:stretch>
            <a:fillRect/>
          </a:stretch>
        </p:blipFill>
        <p:spPr bwMode="auto">
          <a:xfrm>
            <a:off x="762000" y="1219200"/>
            <a:ext cx="760095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strVal val="#ppt_w*0.70"/>
                                          </p:val>
                                        </p:tav>
                                        <p:tav tm="100000">
                                          <p:val>
                                            <p:strVal val="#ppt_w"/>
                                          </p:val>
                                        </p:tav>
                                      </p:tavLst>
                                    </p:anim>
                                    <p:anim calcmode="lin" valueType="num">
                                      <p:cBhvr>
                                        <p:cTn id="8" dur="1000" fill="hold"/>
                                        <p:tgtEl>
                                          <p:spTgt spid="39939"/>
                                        </p:tgtEl>
                                        <p:attrNameLst>
                                          <p:attrName>ppt_h</p:attrName>
                                        </p:attrNameLst>
                                      </p:cBhvr>
                                      <p:tavLst>
                                        <p:tav tm="0">
                                          <p:val>
                                            <p:strVal val="#ppt_h"/>
                                          </p:val>
                                        </p:tav>
                                        <p:tav tm="100000">
                                          <p:val>
                                            <p:strVal val="#ppt_h"/>
                                          </p:val>
                                        </p:tav>
                                      </p:tavLst>
                                    </p:anim>
                                    <p:animEffect transition="in" filter="fade">
                                      <p:cBhvr>
                                        <p:cTn id="9"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57200" y="1981200"/>
            <a:ext cx="83058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752600" y="1828800"/>
            <a:ext cx="560567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Say Facing Your Fears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200" dirty="0" smtClean="0"/>
              <a:t>When we encounter something that we feel threatens our life, a cascade of hormonal reactions is triggered.</a:t>
            </a:r>
          </a:p>
          <a:p>
            <a:r>
              <a:rPr lang="en-US" sz="3200" dirty="0" smtClean="0"/>
              <a:t>Something happens deep inside our brains, too. Our right-brain alarm goes off and drowns out the logical analysis of our left brain. It screams, “Less thinking, more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Say Facing Your Fears</a:t>
            </a:r>
            <a:endParaRPr lang="en-US" dirty="0"/>
          </a:p>
        </p:txBody>
      </p:sp>
      <p:sp>
        <p:nvSpPr>
          <p:cNvPr id="3" name="Content Placeholder 2"/>
          <p:cNvSpPr>
            <a:spLocks noGrp="1"/>
          </p:cNvSpPr>
          <p:nvPr>
            <p:ph idx="1"/>
          </p:nvPr>
        </p:nvSpPr>
        <p:spPr/>
        <p:txBody>
          <a:bodyPr>
            <a:normAutofit/>
          </a:bodyPr>
          <a:lstStyle/>
          <a:p>
            <a:r>
              <a:rPr lang="en-US" sz="3200" dirty="0" smtClean="0"/>
              <a:t>It also starts taking pictures like mad—the </a:t>
            </a:r>
            <a:r>
              <a:rPr lang="en-US" sz="3200" dirty="0" err="1" smtClean="0"/>
              <a:t>nonadrenalin</a:t>
            </a:r>
            <a:r>
              <a:rPr lang="en-US" sz="3200" dirty="0" smtClean="0"/>
              <a:t> heightens the emotional aspects of the situation making it more vivid and notable. Very strong and clear memories are being recorded, probably so that we will remember this event and avoid it in the future.</a:t>
            </a:r>
          </a:p>
          <a:p>
            <a:pPr>
              <a:buNone/>
            </a:pPr>
            <a:endParaRPr lang="en-US" sz="32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Common Themes of Trauma</a:t>
            </a:r>
            <a:endParaRPr lang="en-US" dirty="0"/>
          </a:p>
        </p:txBody>
      </p:sp>
      <p:sp>
        <p:nvSpPr>
          <p:cNvPr id="3" name="Content Placeholder 2"/>
          <p:cNvSpPr>
            <a:spLocks noGrp="1"/>
          </p:cNvSpPr>
          <p:nvPr>
            <p:ph idx="1"/>
          </p:nvPr>
        </p:nvSpPr>
        <p:spPr/>
        <p:txBody>
          <a:bodyPr>
            <a:noAutofit/>
          </a:bodyPr>
          <a:lstStyle/>
          <a:p>
            <a:r>
              <a:rPr lang="en-US" sz="3200" dirty="0" smtClean="0"/>
              <a:t>It can strike anyone</a:t>
            </a:r>
          </a:p>
          <a:p>
            <a:r>
              <a:rPr lang="en-US" sz="3200" dirty="0" smtClean="0"/>
              <a:t>Trauma leaves us feeling unsafe</a:t>
            </a:r>
          </a:p>
          <a:p>
            <a:r>
              <a:rPr lang="en-US" sz="3200" dirty="0" smtClean="0"/>
              <a:t>It involves a loss</a:t>
            </a:r>
          </a:p>
          <a:p>
            <a:r>
              <a:rPr lang="en-US" sz="3200" dirty="0" smtClean="0"/>
              <a:t>Trauma makes us feel overwhelmed</a:t>
            </a:r>
          </a:p>
          <a:p>
            <a:r>
              <a:rPr lang="en-US" sz="3200" dirty="0" smtClean="0"/>
              <a:t>It is often unspeakable</a:t>
            </a:r>
          </a:p>
          <a:p>
            <a:r>
              <a:rPr lang="en-US" sz="3200" dirty="0" smtClean="0"/>
              <a:t>Trauma can change or challenge our view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Say Facing Your Fears</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r>
              <a:rPr lang="en-US" sz="3200" dirty="0" smtClean="0"/>
              <a:t>What you experienced during the incident was so traumatic that your brain took special note of it, and anytime you approach a person, place, thing or experience that is similar to your original trauma, your right brain whips out its “photo album” and puts on an intense presentation (sights, sounds, smells, tastes) attempting to alert you of the danger that could be waiting there. </a:t>
            </a:r>
          </a:p>
          <a:p>
            <a:pPr>
              <a:buNone/>
            </a:pPr>
            <a:endParaRPr lang="en-US" sz="2800"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Say Facing Your Fears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3200" dirty="0" smtClean="0"/>
              <a:t>Remember, our left side is more like a “computer,” our right side is more like a “photo album.” This side remembers faces and craves rapport and relationship. It’s our emotional side. It is intuitive, spontaneous, experience-oriented, artistic, creative. It stores emotions. We dream on this side of our brain. And very importantly, this is the “alarm” side of our brain.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Say Facing Your Fears</a:t>
            </a:r>
            <a:endParaRPr lang="en-US" dirty="0"/>
          </a:p>
        </p:txBody>
      </p:sp>
      <p:sp>
        <p:nvSpPr>
          <p:cNvPr id="3" name="Content Placeholder 2"/>
          <p:cNvSpPr>
            <a:spLocks noGrp="1"/>
          </p:cNvSpPr>
          <p:nvPr>
            <p:ph idx="1"/>
          </p:nvPr>
        </p:nvSpPr>
        <p:spPr/>
        <p:txBody>
          <a:bodyPr>
            <a:normAutofit/>
          </a:bodyPr>
          <a:lstStyle/>
          <a:p>
            <a:r>
              <a:rPr lang="en-US" sz="3200" dirty="0" smtClean="0"/>
              <a:t>Your logical left brain gets muted, and the calming influence of your hippocampus gets pinched off. You’re off on a “re-experiencing” jaunt which, if your right brain would only </a:t>
            </a:r>
            <a:r>
              <a:rPr lang="en-US" sz="3200" i="1" dirty="0" smtClean="0"/>
              <a:t>listen</a:t>
            </a:r>
            <a:r>
              <a:rPr lang="en-US" sz="3200" dirty="0" smtClean="0"/>
              <a:t>, your left brain could explain why you didn’t need to take that detour today. </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Say Facing Your Fears</a:t>
            </a:r>
            <a:endParaRPr lang="en-US" dirty="0"/>
          </a:p>
        </p:txBody>
      </p:sp>
      <p:sp>
        <p:nvSpPr>
          <p:cNvPr id="3" name="Content Placeholder 2"/>
          <p:cNvSpPr>
            <a:spLocks noGrp="1"/>
          </p:cNvSpPr>
          <p:nvPr>
            <p:ph idx="1"/>
          </p:nvPr>
        </p:nvSpPr>
        <p:spPr/>
        <p:txBody>
          <a:bodyPr/>
          <a:lstStyle/>
          <a:p>
            <a:r>
              <a:rPr lang="en-US" sz="3200" dirty="0" smtClean="0"/>
              <a:t>It’s important to invite Jesus Christ into the episodic memories of your trauma, visualizing Him experiencing it with you. Hopefully, you’ll be able to continue engaging in this spiritual exercise, giving Him more and more access to your places of pain and darkness and thereby bringing about some direct healing.</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Say Facing Your Fears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3200" dirty="0" smtClean="0"/>
              <a:t>In this Step we want to encourage you – with Jesus’ help – to take action concerning the things that trigger your re-experiencing episodes. By now, you are probably well-aware of what your triggers are. In the space following, write down any people, places, things or experiences that trigger your re-experiencing episodes, and what the typical effect is (use additional paper if needed).</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p:txBody>
          <a:bodyPr>
            <a:normAutofit/>
          </a:bodyPr>
          <a:lstStyle/>
          <a:p>
            <a:r>
              <a:rPr lang="en-US" sz="3200" dirty="0" smtClean="0"/>
              <a:t>My son is under the doctor’s care and should not take P.E. today. Please execute him.</a:t>
            </a:r>
          </a:p>
          <a:p>
            <a:r>
              <a:rPr lang="en-US" sz="3200" dirty="0" smtClean="0"/>
              <a:t>Please excuse Mary for being absent. She was sick and I had her shot.</a:t>
            </a:r>
          </a:p>
          <a:p>
            <a:r>
              <a:rPr lang="en-US" sz="3200" dirty="0" smtClean="0"/>
              <a:t>Please excuse Roland from P.E. for a few days. Yesterday he fell out of a tree and misplaced his hip.</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a:xfrm>
            <a:off x="457200" y="1295400"/>
            <a:ext cx="8229600" cy="5257800"/>
          </a:xfrm>
        </p:spPr>
        <p:txBody>
          <a:bodyPr>
            <a:noAutofit/>
          </a:bodyPr>
          <a:lstStyle/>
          <a:p>
            <a:r>
              <a:rPr lang="en-US" sz="3200" dirty="0" smtClean="0"/>
              <a:t>Dear School: Please </a:t>
            </a:r>
            <a:r>
              <a:rPr lang="en-US" sz="3200" dirty="0" err="1" smtClean="0"/>
              <a:t>exkuse</a:t>
            </a:r>
            <a:r>
              <a:rPr lang="en-US" sz="3200" dirty="0" smtClean="0"/>
              <a:t> John being absent on Jan. 28, 29, 30, 31, 32 and also 33.</a:t>
            </a:r>
          </a:p>
          <a:p>
            <a:r>
              <a:rPr lang="en-US" sz="3200" dirty="0" smtClean="0"/>
              <a:t>Please excuse Jimmy for being. It was his father's fault.</a:t>
            </a:r>
          </a:p>
          <a:p>
            <a:r>
              <a:rPr lang="en-US" sz="3200" dirty="0" smtClean="0"/>
              <a:t>Please excuse Ray from school today. He has very loose vowels.</a:t>
            </a:r>
          </a:p>
          <a:p>
            <a:r>
              <a:rPr lang="en-US" sz="3200" dirty="0" smtClean="0"/>
              <a:t>Please excuse Tom for being absent yesterday. He had diarrhea and his boots leak.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p:txBody>
          <a:bodyPr/>
          <a:lstStyle/>
          <a:p>
            <a:r>
              <a:rPr lang="en-US" sz="3200" dirty="0" smtClean="0"/>
              <a:t>Please excuse Harriet for missing school yesterday. We forgot to get the Sunday paper off the porch and when we found it Monday, we thought it was Sunday.</a:t>
            </a:r>
          </a:p>
          <a:p>
            <a:r>
              <a:rPr lang="en-US" sz="3200" dirty="0" smtClean="0"/>
              <a:t>Please excuse my son’s tardiness. I forgot to wake him and I did not find him </a:t>
            </a:r>
            <a:r>
              <a:rPr lang="en-US" sz="3200" dirty="0" err="1" smtClean="0"/>
              <a:t>til</a:t>
            </a:r>
            <a:r>
              <a:rPr lang="en-US" sz="3200" dirty="0" smtClean="0"/>
              <a:t> I started making the beds.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295400"/>
          </a:xfrm>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76400"/>
            <a:ext cx="8229600" cy="5181600"/>
          </a:xfrm>
        </p:spPr>
        <p:txBody>
          <a:bodyPr>
            <a:normAutofit/>
          </a:bodyPr>
          <a:lstStyle/>
          <a:p>
            <a:pPr marL="651510" lvl="0" indent="-514350">
              <a:buFont typeface="+mj-lt"/>
              <a:buAutoNum type="arabicPeriod"/>
            </a:pPr>
            <a:r>
              <a:rPr lang="en-US" sz="3200" dirty="0" smtClean="0"/>
              <a:t>Begin by developing an atmosphere of safety, trust and exploration. Ensure stability for the person before going further. Build the relationship first. Just talking is more important than techniques. “Tell me your story.”  Honor their way of thinking and speaking. </a:t>
            </a:r>
          </a:p>
          <a:p>
            <a:pPr marL="651510" lvl="0" indent="-514350">
              <a:buFont typeface="+mj-lt"/>
              <a:buAutoNum type="arabicPeriod"/>
            </a:pPr>
            <a:endParaRPr lang="en-US" dirty="0" smtClean="0"/>
          </a:p>
          <a:p>
            <a:pPr marL="651510" indent="-514350">
              <a:buFont typeface="+mj-lt"/>
              <a:buAutoNum type="arabicPeriod"/>
            </a:pPr>
            <a:endParaRPr lang="en-US" dirty="0" smtClean="0"/>
          </a:p>
          <a:p>
            <a:pPr marL="651510" lvl="0" indent="-514350">
              <a:buFont typeface="+mj-lt"/>
              <a:buAutoNum type="arabicPeriod"/>
            </a:pPr>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81200"/>
            <a:ext cx="8229600" cy="4343400"/>
          </a:xfrm>
        </p:spPr>
        <p:txBody>
          <a:bodyPr/>
          <a:lstStyle/>
          <a:p>
            <a:pPr>
              <a:buNone/>
            </a:pPr>
            <a:r>
              <a:rPr lang="en-US" sz="2800" dirty="0" smtClean="0"/>
              <a:t>	</a:t>
            </a:r>
            <a:r>
              <a:rPr lang="en-US" sz="3200" dirty="0" smtClean="0"/>
              <a:t>The more similar you appear to counselees, the greater comfort the client will experience. Connecting is vital.  “Commonalities create comfort: differences produce distance” (</a:t>
            </a:r>
            <a:r>
              <a:rPr lang="en-US" sz="3200" dirty="0" err="1" smtClean="0"/>
              <a:t>Schupp</a:t>
            </a:r>
            <a:r>
              <a:rPr lang="en-US" sz="3200" dirty="0" smtClean="0"/>
              <a:t>, 2003). If counselees are comfortable, they are more likely to discuss the trauma.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a:bodyPr>
          <a:lstStyle/>
          <a:p>
            <a:r>
              <a:rPr lang="en-US" sz="3200" dirty="0" smtClean="0"/>
              <a:t>Trauma is the response to any event that shatters your world.</a:t>
            </a:r>
          </a:p>
          <a:p>
            <a:r>
              <a:rPr lang="en-US" sz="3200" dirty="0" smtClean="0"/>
              <a:t>It’s more than a state of crisis. Trauma leaves you feeling unsafe because your place of refuge has been invaded</a:t>
            </a:r>
          </a:p>
          <a:p>
            <a:r>
              <a:rPr lang="en-US" sz="3200" dirty="0" smtClean="0"/>
              <a:t>The word </a:t>
            </a:r>
            <a:r>
              <a:rPr lang="en-US" sz="3200" i="1" dirty="0" smtClean="0"/>
              <a:t>trauma </a:t>
            </a:r>
            <a:r>
              <a:rPr lang="en-US" sz="3200" dirty="0" smtClean="0"/>
              <a:t>comes from a Greek word that means “wound.” It’s a condition characterized by the phrase “I just can’t seem to get over it.”</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81200"/>
            <a:ext cx="8229600" cy="4343400"/>
          </a:xfrm>
        </p:spPr>
        <p:txBody>
          <a:bodyPr>
            <a:normAutofit/>
          </a:bodyPr>
          <a:lstStyle/>
          <a:p>
            <a:pPr marL="651510" lvl="0" indent="-514350">
              <a:buFont typeface="+mj-lt"/>
              <a:buAutoNum type="arabicPeriod" startAt="2"/>
            </a:pPr>
            <a:r>
              <a:rPr lang="en-US" sz="3200" dirty="0" smtClean="0"/>
              <a:t>Know the nature of the trauma to this individual: how it is being perceived, how it is felt, and how it is being acted out. There is no effective way to know the impact of the trauma without going inside the individual to find out how the trauma has made its mark.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76400"/>
            <a:ext cx="8229600" cy="4632960"/>
          </a:xfrm>
        </p:spPr>
        <p:txBody>
          <a:bodyPr/>
          <a:lstStyle/>
          <a:p>
            <a:r>
              <a:rPr lang="en-US" sz="3200" dirty="0" smtClean="0"/>
              <a:t>Then adapt your counseling to the person. Don’t expect one intervention to have the same results with two traumatized individuals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419600"/>
          </a:xfrm>
        </p:spPr>
        <p:txBody>
          <a:bodyPr>
            <a:normAutofit/>
          </a:bodyPr>
          <a:lstStyle/>
          <a:p>
            <a:pPr marL="651510" lvl="0" indent="-514350">
              <a:buFont typeface="+mj-lt"/>
              <a:buAutoNum type="arabicPeriod" startAt="2"/>
            </a:pPr>
            <a:r>
              <a:rPr lang="en-US" sz="3200" dirty="0" smtClean="0"/>
              <a:t>If counselor uses paraphrasing, the client recognized that the counselor walked into her trauma, heard her pain and understood the situation to the degree possible.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If there was ever a time to use paraphrasing, it is with a traumatized client who has allowed a clinician to see inside the gaping wounds of the soul. Counselors can reflect with accuracy, care, and concern that the client has been heard on the deepest level.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pPr marL="651510" lvl="0" indent="-514350">
              <a:buFont typeface="+mj-lt"/>
              <a:buAutoNum type="arabicPeriod" startAt="3"/>
            </a:pPr>
            <a:r>
              <a:rPr lang="en-US" sz="3200" dirty="0" smtClean="0"/>
              <a:t>Explore trauma memories and associated responses.  People are unable to process trauma because they are afraid of their thoughts. Trauma doesn’t fit what happened in reality. </a:t>
            </a:r>
          </a:p>
          <a:p>
            <a:pPr marL="651510" lvl="0" indent="-514350">
              <a:buNone/>
            </a:pPr>
            <a:r>
              <a:rPr lang="en-US" sz="3200" dirty="0" smtClean="0"/>
              <a:t>		</a:t>
            </a:r>
          </a:p>
          <a:p>
            <a:pPr marL="651510" indent="-514350">
              <a:buFont typeface="+mj-lt"/>
              <a:buAutoNum type="arabicPeriod" startAt="3"/>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It goes against our belief or reality. The memories come up of what happened and it makes us scared so we try to push it out of our brain and it comes up even more.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209800"/>
            <a:ext cx="8229600" cy="4114800"/>
          </a:xfrm>
        </p:spPr>
        <p:txBody>
          <a:bodyPr/>
          <a:lstStyle/>
          <a:p>
            <a:pPr>
              <a:buNone/>
            </a:pPr>
            <a:r>
              <a:rPr lang="en-US" dirty="0" smtClean="0"/>
              <a:t>	</a:t>
            </a:r>
            <a:r>
              <a:rPr lang="en-US" sz="2800" dirty="0" smtClean="0"/>
              <a:t>Charged negative emotions seem to be “stuck” in the right hemisphere, split from the more logical left hemisphere. This accounts for the speechless terror or PTSD. As a result, trauma material remains fragmented, emotionally charged, nonverbal and unstable.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343400"/>
          </a:xfrm>
        </p:spPr>
        <p:txBody>
          <a:bodyPr>
            <a:normAutofit/>
          </a:bodyPr>
          <a:lstStyle/>
          <a:p>
            <a:pPr>
              <a:buNone/>
            </a:pPr>
            <a:r>
              <a:rPr lang="en-US" dirty="0" smtClean="0"/>
              <a:t>	</a:t>
            </a:r>
            <a:r>
              <a:rPr lang="en-US" sz="3000" dirty="0" smtClean="0"/>
              <a:t>Now relatively harmless triggers can cause trauma memories or memory fragments to flood one’s awareness. The material is emotionally distressing and doesn’t make sense. It cannot be put away as just one memory in a file of memories. Rather, it seems as if the trauma is the </a:t>
            </a:r>
            <a:r>
              <a:rPr lang="en-US" sz="3000" i="1" dirty="0" smtClean="0"/>
              <a:t>only</a:t>
            </a:r>
            <a:r>
              <a:rPr lang="en-US" sz="3000" dirty="0" smtClean="0"/>
              <a:t> memory on file.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Because the memory cannot be expressed verbally, it is often expressed as physical symptoms. Repressed memories also take up space in the brain normally used for short-term memory.  When old memories are deleted, short-term memory improves.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81200"/>
            <a:ext cx="8229600" cy="4572000"/>
          </a:xfrm>
        </p:spPr>
        <p:txBody>
          <a:bodyPr>
            <a:normAutofit/>
          </a:bodyPr>
          <a:lstStyle/>
          <a:p>
            <a:pPr>
              <a:buNone/>
            </a:pPr>
            <a:r>
              <a:rPr lang="en-US" dirty="0" smtClean="0"/>
              <a:t>	</a:t>
            </a:r>
            <a:r>
              <a:rPr lang="en-US" sz="3200" dirty="0" smtClean="0"/>
              <a:t>Releasing suppressed memories  will improve </a:t>
            </a:r>
            <a:r>
              <a:rPr lang="en-US" sz="3200" dirty="0" smtClean="0"/>
              <a:t>one’s </a:t>
            </a:r>
            <a:r>
              <a:rPr lang="en-US" sz="3200" dirty="0" smtClean="0"/>
              <a:t>ability to concentrate and more work will be accomplished in shorter periods of time because the person will think more clearly.</a:t>
            </a:r>
          </a:p>
          <a:p>
            <a:pPr>
              <a:buNone/>
            </a:pP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a:bodyPr>
          <a:lstStyle/>
          <a:p>
            <a:r>
              <a:rPr lang="en-US" sz="3200" dirty="0" smtClean="0"/>
              <a:t>In a physical trauma the word has two meanings. Some part of the body is impacted with such a powerful force that the body’s natural protections such as the skin or bones can’t prevent the injury. And then the body’s normal natural healing capabilities can’t mend the injury without some assistance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lstStyle/>
          <a:p>
            <a:pPr>
              <a:buNone/>
            </a:pPr>
            <a:r>
              <a:rPr lang="en-US" sz="3200" dirty="0" smtClean="0"/>
              <a:t>It’s important to fully explore the trauma memories and observe the unique  responses the individual  has to the memories. How do you recover them? In helping it’s important to work on one trauma at a time, writing, watching films and praying.</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828800"/>
            <a:ext cx="8229600" cy="4800600"/>
          </a:xfrm>
        </p:spPr>
        <p:txBody>
          <a:bodyPr>
            <a:normAutofit/>
          </a:bodyPr>
          <a:lstStyle/>
          <a:p>
            <a:pPr marL="651510" indent="-514350">
              <a:buAutoNum type="arabicPeriod" startAt="4"/>
            </a:pPr>
            <a:r>
              <a:rPr lang="en-US" sz="3200" dirty="0" err="1" smtClean="0"/>
              <a:t>Decondition</a:t>
            </a:r>
            <a:r>
              <a:rPr lang="en-US" sz="3200" dirty="0" smtClean="0"/>
              <a:t> harmful affective responses. This critical step is much easier to state than to accomplish. Help them discover new ways of responding to difficult responses—reframe and reinterpret.</a:t>
            </a:r>
          </a:p>
          <a:p>
            <a:pPr marL="651510" indent="-514350">
              <a:buNone/>
            </a:pPr>
            <a:r>
              <a:rPr lang="en-US" sz="3200" dirty="0" smtClean="0"/>
              <a:t>	Reframe symptoms as “signs of coping ” and as “protective and healing mechanisms” and “normal” part of the recovery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209800"/>
            <a:ext cx="8229600" cy="4419600"/>
          </a:xfrm>
        </p:spPr>
        <p:txBody>
          <a:bodyPr>
            <a:normAutofit/>
          </a:bodyPr>
          <a:lstStyle/>
          <a:p>
            <a:pPr>
              <a:buNone/>
            </a:pPr>
            <a:r>
              <a:rPr lang="en-US" dirty="0" smtClean="0"/>
              <a:t>	</a:t>
            </a:r>
            <a:r>
              <a:rPr lang="en-US" sz="3200" dirty="0" smtClean="0"/>
              <a:t>The problem with traumatic memories tend to be their intrusion into the present, not an inability to recall them. When they intrude, discussing them and understanding how they may unconsciously influence our behavior can be helpful. </a:t>
            </a:r>
          </a:p>
          <a:p>
            <a:pPr>
              <a:buNone/>
            </a:pPr>
            <a:endParaRPr lang="en-US" sz="2000" dirty="0" smtClean="0"/>
          </a:p>
          <a:p>
            <a:pPr marL="651510" indent="-514350">
              <a:buFont typeface="+mj-lt"/>
              <a:buAutoNum type="arabicPeriod"/>
            </a:pPr>
            <a:endParaRPr lang="en-US" dirty="0" smtClean="0"/>
          </a:p>
          <a:p>
            <a:pPr marL="65151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a:buNone/>
            </a:pPr>
            <a:r>
              <a:rPr lang="en-US" sz="3200" dirty="0" smtClean="0"/>
              <a:t>At the same time, some people heal by fighting their fears and never discussing or explicitly recalling their painful memories at all. For people whose memories don’t negatively affect them in the present, pressuring them to focus on them may actually harm.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pPr marL="548640" lvl="1" indent="-411480">
              <a:buClr>
                <a:schemeClr val="tx1">
                  <a:shade val="95000"/>
                </a:schemeClr>
              </a:buClr>
              <a:buSzPct val="65000"/>
              <a:buNone/>
            </a:pPr>
            <a:r>
              <a:rPr lang="en-US" sz="3200" dirty="0" smtClean="0"/>
              <a:t>A. Intrusive thoughts are an attempt to make sense of the experience, the brain’s attempt to assimilate the experience. Not just let the experience go, but rather make sense of it; flashbacks/ nightmares are access routes to memory. </a:t>
            </a:r>
          </a:p>
          <a:p>
            <a:pPr marL="548640" lvl="1" indent="-411480">
              <a:buClr>
                <a:schemeClr val="tx1">
                  <a:shade val="95000"/>
                </a:schemeClr>
              </a:buClr>
              <a:buSzPct val="65000"/>
              <a:buNone/>
            </a:pPr>
            <a:endParaRPr lang="en-US" sz="1800" dirty="0" smtClean="0"/>
          </a:p>
          <a:p>
            <a:pPr>
              <a:buNone/>
            </a:pP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a:t>
            </a:r>
            <a:br>
              <a:rPr lang="en-US" dirty="0" smtClean="0"/>
            </a:br>
            <a:r>
              <a:rPr lang="en-US" dirty="0" smtClean="0"/>
              <a:t>Those In Trauma</a:t>
            </a:r>
            <a:endParaRPr lang="en-US" dirty="0"/>
          </a:p>
        </p:txBody>
      </p:sp>
      <p:sp>
        <p:nvSpPr>
          <p:cNvPr id="3" name="Content Placeholder 2"/>
          <p:cNvSpPr>
            <a:spLocks noGrp="1"/>
          </p:cNvSpPr>
          <p:nvPr>
            <p:ph idx="1"/>
          </p:nvPr>
        </p:nvSpPr>
        <p:spPr/>
        <p:txBody>
          <a:bodyPr>
            <a:normAutofit/>
          </a:bodyPr>
          <a:lstStyle/>
          <a:p>
            <a:pPr marL="548640" lvl="1" indent="-411480">
              <a:buClr>
                <a:schemeClr val="tx1">
                  <a:shade val="95000"/>
                </a:schemeClr>
              </a:buClr>
              <a:buSzPct val="65000"/>
              <a:buNone/>
            </a:pPr>
            <a:r>
              <a:rPr lang="en-US" sz="3200" dirty="0" smtClean="0"/>
              <a:t>Flashbacks is a way the brain is attempting to heal itself. It’s the mind’s attempt to make sense of what happened. What can be done about intrusive thoughts or flashbacks?</a:t>
            </a:r>
          </a:p>
          <a:p>
            <a:pPr marL="548640" lvl="1" indent="-411480">
              <a:buClr>
                <a:schemeClr val="tx1">
                  <a:shade val="95000"/>
                </a:schemeClr>
              </a:buClr>
              <a:buSzPct val="65000"/>
              <a:buNone/>
            </a:pPr>
            <a:r>
              <a:rPr lang="en-US" sz="3200" dirty="0" smtClean="0"/>
              <a:t>B. Denial/numbing are ways that the mind takes a “time out,” as a way of “dosing” or of “pacing” oneself so you only have to deal with so much stress at one time.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pPr marL="274320" lvl="1" indent="-274320">
              <a:buClr>
                <a:schemeClr val="accent3"/>
              </a:buClr>
              <a:buSzPct val="95000"/>
              <a:buNone/>
            </a:pPr>
            <a:r>
              <a:rPr lang="en-US" sz="3200" dirty="0" smtClean="0"/>
              <a:t>C. Dissociation at the time of the event was a potentially useful skill. Speak of the “wisdom of the body,” e.g., “mind is taking time out from overstimulation”’ “denial is one of nature’s small mercies.”</a:t>
            </a:r>
          </a:p>
          <a:p>
            <a:pPr marL="274320" lvl="1" indent="-274320">
              <a:buClr>
                <a:schemeClr val="accent3"/>
              </a:buClr>
              <a:buSzPct val="95000"/>
              <a:buNone/>
            </a:pPr>
            <a:r>
              <a:rPr lang="en-US" sz="3200" dirty="0" smtClean="0"/>
              <a:t>D. Convey that the “survival skills” that the client once used and were adaptive at the time may no longer be appropriate.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343400"/>
          </a:xfrm>
        </p:spPr>
        <p:txBody>
          <a:bodyPr>
            <a:normAutofit lnSpcReduction="10000"/>
          </a:bodyPr>
          <a:lstStyle/>
          <a:p>
            <a:pPr marL="548640" lvl="1" indent="-411480">
              <a:buClr>
                <a:schemeClr val="tx1">
                  <a:shade val="95000"/>
                </a:schemeClr>
              </a:buClr>
              <a:buSzPct val="65000"/>
              <a:buNone/>
            </a:pPr>
            <a:r>
              <a:rPr lang="en-US" sz="3200" dirty="0" smtClean="0"/>
              <a:t>E. Commend the counselee for being distressed. The counselor might say something like the following: “Given what you have been through, if you didn’t have stressful reactions, weren’t depressed, had a short fuse at times, dwelled on what happened (use counselee’s symptoms), then I would be really concerned.</a:t>
            </a:r>
          </a:p>
          <a:p>
            <a:pPr marL="548640" lvl="1" indent="-411480">
              <a:buClr>
                <a:schemeClr val="tx1">
                  <a:shade val="95000"/>
                </a:schemeClr>
              </a:buClr>
              <a:buSzPct val="65000"/>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pPr marL="548640" lvl="1" indent="-411480">
              <a:buClr>
                <a:schemeClr val="tx1">
                  <a:shade val="95000"/>
                </a:schemeClr>
              </a:buClr>
              <a:buSzPct val="65000"/>
              <a:buNone/>
            </a:pPr>
            <a:r>
              <a:rPr lang="en-US" sz="3200" dirty="0" smtClean="0"/>
              <a:t>F. Indicate that PTSD is definitely responsive to treatment and that healing can be a lifelong process. Convey to the counselee that </a:t>
            </a:r>
            <a:r>
              <a:rPr lang="en-US" sz="3200" dirty="0" err="1" smtClean="0"/>
              <a:t>symptomatology</a:t>
            </a:r>
            <a:r>
              <a:rPr lang="en-US" sz="3200" dirty="0" smtClean="0"/>
              <a:t> may not go away complete, nor forever.</a:t>
            </a:r>
          </a:p>
          <a:p>
            <a:pPr marL="548640" lvl="1" indent="-411480">
              <a:buClr>
                <a:schemeClr val="tx1">
                  <a:shade val="95000"/>
                </a:schemeClr>
              </a:buClr>
              <a:buSzPct val="65000"/>
              <a:buNone/>
            </a:pPr>
            <a:endParaRPr lang="en-US" sz="3200" dirty="0" smtClean="0"/>
          </a:p>
          <a:p>
            <a:pPr>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a:t>
            </a:r>
            <a:br>
              <a:rPr lang="en-US" dirty="0" smtClean="0"/>
            </a:br>
            <a:r>
              <a:rPr lang="en-US" dirty="0" smtClean="0"/>
              <a:t>Those In Trauma</a:t>
            </a:r>
            <a:endParaRPr lang="en-US" dirty="0"/>
          </a:p>
        </p:txBody>
      </p:sp>
      <p:sp>
        <p:nvSpPr>
          <p:cNvPr id="3" name="Content Placeholder 2"/>
          <p:cNvSpPr>
            <a:spLocks noGrp="1"/>
          </p:cNvSpPr>
          <p:nvPr>
            <p:ph idx="1"/>
          </p:nvPr>
        </p:nvSpPr>
        <p:spPr/>
        <p:txBody>
          <a:bodyPr>
            <a:normAutofit/>
          </a:bodyPr>
          <a:lstStyle/>
          <a:p>
            <a:pPr marL="548640" lvl="1" indent="-411480">
              <a:buClr>
                <a:schemeClr val="tx1">
                  <a:shade val="95000"/>
                </a:schemeClr>
              </a:buClr>
              <a:buSzPct val="65000"/>
              <a:buNone/>
            </a:pPr>
            <a:r>
              <a:rPr lang="en-US" sz="3200" dirty="0" smtClean="0"/>
              <a:t>G. Indicate that it is possible that symptoms “may get worse before they get better” as we discuss and work through what happened and why, as we begin to refocus on the trauma.</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lnSpcReduction="10000"/>
          </a:bodyPr>
          <a:lstStyle/>
          <a:p>
            <a:pPr>
              <a:buNone/>
            </a:pPr>
            <a:r>
              <a:rPr lang="en-US" sz="3200" dirty="0" smtClean="0"/>
              <a:t>Emotionally you can be wounded in the same manner. You can be assaulted so much emotionally that your beliefs about yourself and life, your will to grow, your spirit, your dignity, and your sense of security are all damaged. You end up feeling helpless. You can experience this for a degree in a crisis and bounce back. In a trauma you have difficulty bouncing back because you feel depersonalized.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05000"/>
            <a:ext cx="8229600" cy="4419600"/>
          </a:xfrm>
        </p:spPr>
        <p:txBody>
          <a:bodyPr/>
          <a:lstStyle/>
          <a:p>
            <a:pPr>
              <a:buNone/>
            </a:pPr>
            <a:r>
              <a:rPr lang="en-US" sz="3200" dirty="0" smtClean="0"/>
              <a:t>H.  Finally, “although this may be difficult to believe right now, you may even find that there will be some positive benefits to you and your life as a result of the experiences you have had and your willingness now to face and work through what you must work through.”</a:t>
            </a:r>
          </a:p>
          <a:p>
            <a:pPr>
              <a:buNone/>
            </a:pPr>
            <a:endParaRPr lang="en-US" sz="2800" dirty="0" smtClean="0"/>
          </a:p>
          <a:p>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marL="651510" lvl="0" indent="-514350">
              <a:buFont typeface="+mj-lt"/>
              <a:buAutoNum type="arabicPeriod" startAt="5"/>
            </a:pPr>
            <a:r>
              <a:rPr lang="en-US" sz="3200" dirty="0" smtClean="0"/>
              <a:t>Re-exposure to the trauma is critical, as is how and when the person is re-exposed. Research with all trauma survivors indicates a principle that the individual must mentally revisit the traumatic experience again—but with the supportive assistance of someone who can help them through their fear.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sz="3200" dirty="0" smtClean="0"/>
              <a:t>Emotional processing needs to occur.</a:t>
            </a:r>
          </a:p>
          <a:p>
            <a:pPr lvl="0"/>
            <a:r>
              <a:rPr lang="en-US" sz="3200" dirty="0" smtClean="0"/>
              <a:t>By revisiting the trauma the brain is able to process the experience and make sense of it. </a:t>
            </a:r>
          </a:p>
          <a:p>
            <a:pPr lvl="0"/>
            <a:r>
              <a:rPr lang="en-US" sz="3200" dirty="0" smtClean="0"/>
              <a:t>They learn that thinking about the trauma is not dangerous.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a:t>
            </a:r>
            <a:br>
              <a:rPr lang="en-US" dirty="0" smtClean="0"/>
            </a:br>
            <a:r>
              <a:rPr lang="en-US" dirty="0" smtClean="0"/>
              <a:t>Those In Trauma</a:t>
            </a:r>
            <a:endParaRPr lang="en-US" dirty="0"/>
          </a:p>
        </p:txBody>
      </p:sp>
      <p:sp>
        <p:nvSpPr>
          <p:cNvPr id="3" name="Content Placeholder 2"/>
          <p:cNvSpPr>
            <a:spLocks noGrp="1"/>
          </p:cNvSpPr>
          <p:nvPr>
            <p:ph idx="1"/>
          </p:nvPr>
        </p:nvSpPr>
        <p:spPr/>
        <p:txBody>
          <a:bodyPr>
            <a:normAutofit/>
          </a:bodyPr>
          <a:lstStyle/>
          <a:p>
            <a:pPr lvl="0"/>
            <a:r>
              <a:rPr lang="en-US" sz="3200" dirty="0" smtClean="0"/>
              <a:t>We find a decrease in the strength of a behavioral response that occurs when an initially novel eliciting stimulus is repeatedly presented. Such as revisiting the trauma memory rather than avoiding.</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r>
              <a:rPr lang="en-US" dirty="0" smtClean="0"/>
              <a:t>TIR</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lvl="0"/>
            <a:r>
              <a:rPr lang="en-US" sz="3200" dirty="0" smtClean="0"/>
              <a:t>The person becomes less afraid of the memory. </a:t>
            </a:r>
          </a:p>
          <a:p>
            <a:pPr lvl="0"/>
            <a:r>
              <a:rPr lang="en-US" sz="3200" dirty="0" smtClean="0"/>
              <a:t>This is a process by which anxiety comes down on its own. It changes a “hot memory” to a bad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r>
              <a:rPr lang="en-US" sz="3200" dirty="0" smtClean="0"/>
              <a:t>How do you do this? One way is TIR (Traumatic Incident Reduction. It can either be by talking or writing).</a:t>
            </a:r>
          </a:p>
          <a:p>
            <a:r>
              <a:rPr lang="en-US" sz="3200" dirty="0" smtClean="0"/>
              <a:t>If we don’t want the person to relive the memory so we have them write it down in detail repeatedly in order to drain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There are few losses so shattering as the loss of a child can be, especially through something as unpredictable as SIDS. Often marriages do not survive such a loss, as the case below illustrates. This is a slightly edited transcript of an actual session given by </a:t>
            </a:r>
            <a:r>
              <a:rPr lang="en-US" sz="3200" dirty="0" err="1" smtClean="0"/>
              <a:t>Sharie</a:t>
            </a:r>
            <a:r>
              <a:rPr lang="en-US" sz="3200" dirty="0" smtClean="0"/>
              <a:t> Ann Peacock.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sz="3200" dirty="0" smtClean="0"/>
              <a:t>Observing this woman’s progression through various layers of emotion and reaction as she repetitively views this huge loss demonstrates clearly the “magic” of TIR at work.</a:t>
            </a:r>
          </a:p>
          <a:p>
            <a:pPr>
              <a:buNone/>
            </a:pPr>
            <a:r>
              <a:rPr lang="en-US" sz="3200" dirty="0" smtClean="0"/>
              <a:t>Be sure to notice how details of the incident change and the emotional content progresses through each viewing. Names have been changed and the facilitator’s precise questions removed.</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a:buNone/>
            </a:pPr>
            <a:r>
              <a:rPr lang="en-US" sz="3200" dirty="0" smtClean="0"/>
              <a:t>1</a:t>
            </a:r>
            <a:r>
              <a:rPr lang="en-US" sz="3200" baseline="30000" dirty="0" smtClean="0"/>
              <a:t>st</a:t>
            </a:r>
            <a:r>
              <a:rPr lang="en-US" sz="3200" dirty="0" smtClean="0"/>
              <a:t> Time-through the incident</a:t>
            </a:r>
          </a:p>
          <a:p>
            <a:pPr>
              <a:buNone/>
            </a:pPr>
            <a:r>
              <a:rPr lang="en-US" sz="3200" dirty="0" smtClean="0"/>
              <a:t>(Eyes closed.) Tom, her husband, picked our 6 month old son Jeremy up out of the crib-it was 5 AM. Jeremy wasn’t breathing, blue. I called 9-1-1 (tears). I kept telling Jeremy to wake up. The ambulance got there and they couldn’t do anything. I rode to the hospital in the back of the ambulance.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I sat at the hospital holding him. They kept telling me he wasn’t going to wake up. I did everything the doctors told me to do. I was mad at them! Jeremy was healthy, gaining weight. They finally took him from me. Did an autopsy.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lnSpcReduction="10000"/>
          </a:bodyPr>
          <a:lstStyle/>
          <a:p>
            <a:pPr>
              <a:buNone/>
            </a:pPr>
            <a:r>
              <a:rPr lang="en-US" sz="3200" dirty="0" smtClean="0"/>
              <a:t>In a trauma something happens in your brain that affects the way you process information. It affects how you interpret and store the event you experience. </a:t>
            </a:r>
          </a:p>
          <a:p>
            <a:pPr>
              <a:buNone/>
            </a:pPr>
            <a:r>
              <a:rPr lang="en-US" sz="3200" dirty="0" smtClean="0"/>
              <a:t>The wound of trauma can create a condition called PTSD, or post-traumatic stress disorder. It is not just an emotional response to troubling events; it’s the expression of a persistent deregulation of body and brain chemistry.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They said SIDS. I said, SIDS?! Then I thought stupid Tom did coke! (Now looking at me) He killed my baby! [Ed. Note: parental drug use is considered a major risk factor] I couldn’t go back to that apartment. (Head down, eyes closed).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We moved to another apartment. I kept hearing Jeremy. It was a year and a half. Tom kept saying stop crying (looking at me). I think he hated Jeremy. He loved James (his others child) but not Jeremy! I dream about Jeremy.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a:buNone/>
            </a:pPr>
            <a:r>
              <a:rPr lang="en-US" sz="3200" dirty="0" smtClean="0"/>
              <a:t>It was so real. He’s growing. Don’t want to have those dreams any more. At the wake I didn’t want to leave him there either. They put make-up on him. Didn’t look like him. I know hate’s a strong word but I HATE Tom’s family! Jeremy was so beautiful, so healthy. I miss him so much. I feel guilty because I can’t go to his grave – I talk to him all the time though.</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dirty="0" smtClean="0"/>
              <a:t>TIR</a:t>
            </a:r>
            <a:endParaRPr lang="en-US" dirty="0"/>
          </a:p>
        </p:txBody>
      </p:sp>
      <p:sp>
        <p:nvSpPr>
          <p:cNvPr id="3" name="Content Placeholder 2"/>
          <p:cNvSpPr>
            <a:spLocks noGrp="1"/>
          </p:cNvSpPr>
          <p:nvPr>
            <p:ph idx="1"/>
          </p:nvPr>
        </p:nvSpPr>
        <p:spPr>
          <a:xfrm>
            <a:off x="457200" y="1676400"/>
            <a:ext cx="8229600" cy="4953000"/>
          </a:xfrm>
        </p:spPr>
        <p:txBody>
          <a:bodyPr>
            <a:noAutofit/>
          </a:bodyPr>
          <a:lstStyle/>
          <a:p>
            <a:pPr>
              <a:buNone/>
            </a:pPr>
            <a:r>
              <a:rPr lang="en-US" sz="3200" dirty="0" smtClean="0"/>
              <a:t>3</a:t>
            </a:r>
            <a:r>
              <a:rPr lang="en-US" sz="3200" baseline="30000" dirty="0" smtClean="0"/>
              <a:t>rd</a:t>
            </a:r>
            <a:r>
              <a:rPr lang="en-US" sz="3200" dirty="0" smtClean="0"/>
              <a:t> Time-through the incident</a:t>
            </a:r>
          </a:p>
          <a:p>
            <a:r>
              <a:rPr lang="en-US" sz="3200" dirty="0" smtClean="0"/>
              <a:t>(Eyes closed, slightly less emotion) He brought him in to me like every other morning and said he wasn’t breathing, he was all blue. I was screaming, screaming. I held Jeremy trying to warm him up. He was so cold, he was so cold.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I remember rocking him in the chair. I know everyone was trying to help me, my friends. We stayed at Tom’s mother’s house. Just couldn’t go back to that apartment. They baptized him, he was supposed to be baptized.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buNone/>
            </a:pPr>
            <a:r>
              <a:rPr lang="en-US" sz="3200" dirty="0" smtClean="0"/>
              <a:t>Oh, God, I just wanted to pick him up, take him home. Part of me felt like he was still alive. I just couldn’t go. We moved out of the apartment. Things between Tom and I were bad. I hate drugs. All I wanted to do was sleep and not wake up so I could be with Jeremy. Eventually the dreams just stopped. I started getting hold of myself, going back to school. My friends helped 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5</a:t>
            </a:r>
            <a:r>
              <a:rPr lang="en-US" sz="3200" baseline="30000" dirty="0" smtClean="0"/>
              <a:t>th</a:t>
            </a:r>
            <a:r>
              <a:rPr lang="en-US" sz="3200" dirty="0" smtClean="0"/>
              <a:t> Time-through the incident. </a:t>
            </a:r>
          </a:p>
          <a:p>
            <a:pPr>
              <a:buNone/>
            </a:pPr>
            <a:r>
              <a:rPr lang="en-US" sz="3200" dirty="0" smtClean="0"/>
              <a:t>(Even less emotion, voice clearer, looking at me) Every morning Tom would wake Jeremy up for his morning feeding and I remember something was wrong, he wasn’t breathing. I remember him running outside for someone to call 911. I just couldn’t wake him up, didn’t want to let him go.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Maybe moving out of the apartment helped, maybe it didn’t. That’s when the dreams stopped. I want to know what causes SIDS. I want to understand. I don’t want to hate Tom, I just want to understand. I said he didn’t love Jeremy but I know he did. When Jeremy was born he was so proud, his whole family was proud. (smiling)</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8</a:t>
            </a:r>
            <a:r>
              <a:rPr lang="en-US" sz="3200" baseline="30000" dirty="0" smtClean="0"/>
              <a:t>th</a:t>
            </a:r>
            <a:r>
              <a:rPr lang="en-US" sz="3200" dirty="0" smtClean="0"/>
              <a:t> Time-through the incident: </a:t>
            </a:r>
          </a:p>
          <a:p>
            <a:pPr>
              <a:buNone/>
            </a:pPr>
            <a:r>
              <a:rPr lang="en-US" sz="3200" dirty="0" smtClean="0"/>
              <a:t>Tom found Jeremy, not breathing. He put Jeremy in my arms, said he was </a:t>
            </a:r>
            <a:r>
              <a:rPr lang="en-US" sz="3200" dirty="0" err="1" smtClean="0"/>
              <a:t>gonna</a:t>
            </a:r>
            <a:r>
              <a:rPr lang="en-US" sz="3200" dirty="0" smtClean="0"/>
              <a:t> get help, screaming for me to call an ambulance too. They came, did what they could do. The hospital did what they could do.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sz="3200" dirty="0" smtClean="0"/>
              <a:t>Let me hold him. They were really nice. I knew he wasn’t coming back. Just wish I could apologize to everybody, especially Tom. Because I know he felt guilty too.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87">
      <a:dk1>
        <a:srgbClr val="EFFFF6"/>
      </a:dk1>
      <a:lt1>
        <a:srgbClr val="EFFFF6"/>
      </a:lt1>
      <a:dk2>
        <a:srgbClr val="007B36"/>
      </a:dk2>
      <a:lt2>
        <a:srgbClr val="00C157"/>
      </a:lt2>
      <a:accent1>
        <a:srgbClr val="EFFFF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960</TotalTime>
  <Words>5352</Words>
  <Application>Microsoft Office PowerPoint</Application>
  <PresentationFormat>On-screen Show (4:3)</PresentationFormat>
  <Paragraphs>425</Paragraphs>
  <Slides>122</Slides>
  <Notes>73</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Apex</vt:lpstr>
      <vt:lpstr>Trauma Techniques</vt:lpstr>
      <vt:lpstr>Trauma</vt:lpstr>
      <vt:lpstr>Trauma</vt:lpstr>
      <vt:lpstr>The Common Themes of Trauma</vt:lpstr>
      <vt:lpstr>The Common Themes of Trauma</vt:lpstr>
      <vt:lpstr>What Is Trauma?</vt:lpstr>
      <vt:lpstr>What Is Trauma?</vt:lpstr>
      <vt:lpstr>What Is Trauma?</vt:lpstr>
      <vt:lpstr>What is Trauma?</vt:lpstr>
      <vt:lpstr>What is Trauma?</vt:lpstr>
      <vt:lpstr>What is Trauma?</vt:lpstr>
      <vt:lpstr>What is Trauma?</vt:lpstr>
      <vt:lpstr>Trauma</vt:lpstr>
      <vt:lpstr>Trauma</vt:lpstr>
      <vt:lpstr>Trauma</vt:lpstr>
      <vt:lpstr>Trauma</vt:lpstr>
      <vt:lpstr>Slide 17</vt:lpstr>
      <vt:lpstr>The Effects of Trauma</vt:lpstr>
      <vt:lpstr>The Effects of Trauma</vt:lpstr>
      <vt:lpstr>The Effects of Trauma</vt:lpstr>
      <vt:lpstr>The Effects of Trauma</vt:lpstr>
      <vt:lpstr>The Effects of Trauma</vt:lpstr>
      <vt:lpstr>Characteristics Of PTSD</vt:lpstr>
      <vt:lpstr>PTSD</vt:lpstr>
      <vt:lpstr>Reflections on Trauma</vt:lpstr>
      <vt:lpstr>Reflections on Trauma</vt:lpstr>
      <vt:lpstr>Reflections on Trauma</vt:lpstr>
      <vt:lpstr>Reflections on Trauma</vt:lpstr>
      <vt:lpstr>Case Study</vt:lpstr>
      <vt:lpstr>Case Study</vt:lpstr>
      <vt:lpstr>Case</vt:lpstr>
      <vt:lpstr>Case Study</vt:lpstr>
      <vt:lpstr>Case Study</vt:lpstr>
      <vt:lpstr>Case Study</vt:lpstr>
      <vt:lpstr>Case Study</vt:lpstr>
      <vt:lpstr>Case Study</vt:lpstr>
      <vt:lpstr>Case Study</vt:lpstr>
      <vt:lpstr>Case Study</vt:lpstr>
      <vt:lpstr>Case Study </vt:lpstr>
      <vt:lpstr>Case Study</vt:lpstr>
      <vt:lpstr>Case Study</vt:lpstr>
      <vt:lpstr>Case Study </vt:lpstr>
      <vt:lpstr>The Human Brain</vt:lpstr>
      <vt:lpstr>The Human Brain</vt:lpstr>
      <vt:lpstr>The Human Brain </vt:lpstr>
      <vt:lpstr>Slide 46</vt:lpstr>
      <vt:lpstr>Slide 47</vt:lpstr>
      <vt:lpstr>What to Say Facing Your Fears</vt:lpstr>
      <vt:lpstr>What to Say Facing Your Fears</vt:lpstr>
      <vt:lpstr>What to Say Facing Your Fears</vt:lpstr>
      <vt:lpstr>What to Say Facing Your Fears</vt:lpstr>
      <vt:lpstr>What to Say Facing Your Fears</vt:lpstr>
      <vt:lpstr>What to Say Facing Your Fears</vt:lpstr>
      <vt:lpstr>What to Say Facing Your Fears</vt:lpstr>
      <vt:lpstr>Excuse Notes</vt:lpstr>
      <vt:lpstr>Excuse Notes</vt:lpstr>
      <vt:lpstr>Excuse Notes</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Reactivators of Traumatic Stress</vt:lpstr>
      <vt:lpstr>Matthew </vt:lpstr>
      <vt:lpstr>Slide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Bryn</dc:creator>
  <cp:lastModifiedBy>Bryn</cp:lastModifiedBy>
  <cp:revision>4</cp:revision>
  <dcterms:created xsi:type="dcterms:W3CDTF">2012-09-20T21:45:43Z</dcterms:created>
  <dcterms:modified xsi:type="dcterms:W3CDTF">2012-09-21T14:24:35Z</dcterms:modified>
</cp:coreProperties>
</file>