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6"/>
  </p:notesMasterIdLst>
  <p:handoutMasterIdLst>
    <p:handoutMasterId r:id="rId157"/>
  </p:handoutMasterIdLst>
  <p:sldIdLst>
    <p:sldId id="256" r:id="rId2"/>
    <p:sldId id="396" r:id="rId3"/>
    <p:sldId id="397" r:id="rId4"/>
    <p:sldId id="398" r:id="rId5"/>
    <p:sldId id="399" r:id="rId6"/>
    <p:sldId id="329" r:id="rId7"/>
    <p:sldId id="330" r:id="rId8"/>
    <p:sldId id="320" r:id="rId9"/>
    <p:sldId id="321" r:id="rId10"/>
    <p:sldId id="322" r:id="rId11"/>
    <p:sldId id="323" r:id="rId12"/>
    <p:sldId id="258" r:id="rId13"/>
    <p:sldId id="259" r:id="rId14"/>
    <p:sldId id="377" r:id="rId15"/>
    <p:sldId id="324" r:id="rId16"/>
    <p:sldId id="325" r:id="rId17"/>
    <p:sldId id="326" r:id="rId18"/>
    <p:sldId id="327" r:id="rId19"/>
    <p:sldId id="260" r:id="rId20"/>
    <p:sldId id="261" r:id="rId21"/>
    <p:sldId id="331" r:id="rId22"/>
    <p:sldId id="332" r:id="rId23"/>
    <p:sldId id="333" r:id="rId24"/>
    <p:sldId id="334" r:id="rId25"/>
    <p:sldId id="393" r:id="rId26"/>
    <p:sldId id="394" r:id="rId27"/>
    <p:sldId id="395" r:id="rId28"/>
    <p:sldId id="400" r:id="rId29"/>
    <p:sldId id="419" r:id="rId30"/>
    <p:sldId id="420" r:id="rId31"/>
    <p:sldId id="421" r:id="rId32"/>
    <p:sldId id="390" r:id="rId33"/>
    <p:sldId id="422" r:id="rId34"/>
    <p:sldId id="423" r:id="rId35"/>
    <p:sldId id="391" r:id="rId36"/>
    <p:sldId id="401" r:id="rId37"/>
    <p:sldId id="424" r:id="rId38"/>
    <p:sldId id="417" r:id="rId39"/>
    <p:sldId id="416" r:id="rId40"/>
    <p:sldId id="418" r:id="rId41"/>
    <p:sldId id="436" r:id="rId42"/>
    <p:sldId id="388" r:id="rId43"/>
    <p:sldId id="402" r:id="rId44"/>
    <p:sldId id="378" r:id="rId45"/>
    <p:sldId id="404" r:id="rId46"/>
    <p:sldId id="379" r:id="rId47"/>
    <p:sldId id="405" r:id="rId48"/>
    <p:sldId id="384" r:id="rId49"/>
    <p:sldId id="403" r:id="rId50"/>
    <p:sldId id="406" r:id="rId51"/>
    <p:sldId id="389" r:id="rId52"/>
    <p:sldId id="407" r:id="rId53"/>
    <p:sldId id="408" r:id="rId54"/>
    <p:sldId id="387" r:id="rId55"/>
    <p:sldId id="435" r:id="rId56"/>
    <p:sldId id="386" r:id="rId57"/>
    <p:sldId id="409" r:id="rId58"/>
    <p:sldId id="410" r:id="rId59"/>
    <p:sldId id="411" r:id="rId60"/>
    <p:sldId id="412" r:id="rId61"/>
    <p:sldId id="413" r:id="rId62"/>
    <p:sldId id="425" r:id="rId63"/>
    <p:sldId id="426" r:id="rId64"/>
    <p:sldId id="427" r:id="rId65"/>
    <p:sldId id="428" r:id="rId66"/>
    <p:sldId id="429" r:id="rId67"/>
    <p:sldId id="430" r:id="rId68"/>
    <p:sldId id="431" r:id="rId69"/>
    <p:sldId id="432" r:id="rId70"/>
    <p:sldId id="433" r:id="rId71"/>
    <p:sldId id="434" r:id="rId72"/>
    <p:sldId id="336" r:id="rId73"/>
    <p:sldId id="337" r:id="rId74"/>
    <p:sldId id="338" r:id="rId75"/>
    <p:sldId id="274" r:id="rId76"/>
    <p:sldId id="275" r:id="rId77"/>
    <p:sldId id="276" r:id="rId78"/>
    <p:sldId id="279" r:id="rId79"/>
    <p:sldId id="280" r:id="rId80"/>
    <p:sldId id="281" r:id="rId81"/>
    <p:sldId id="282" r:id="rId82"/>
    <p:sldId id="283" r:id="rId83"/>
    <p:sldId id="284" r:id="rId84"/>
    <p:sldId id="285" r:id="rId85"/>
    <p:sldId id="286" r:id="rId86"/>
    <p:sldId id="287" r:id="rId87"/>
    <p:sldId id="288" r:id="rId88"/>
    <p:sldId id="289" r:id="rId89"/>
    <p:sldId id="339"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290" r:id="rId106"/>
    <p:sldId id="291" r:id="rId107"/>
    <p:sldId id="292" r:id="rId108"/>
    <p:sldId id="293" r:id="rId109"/>
    <p:sldId id="294" r:id="rId110"/>
    <p:sldId id="295" r:id="rId111"/>
    <p:sldId id="296" r:id="rId112"/>
    <p:sldId id="297" r:id="rId113"/>
    <p:sldId id="298" r:id="rId114"/>
    <p:sldId id="340" r:id="rId115"/>
    <p:sldId id="341" r:id="rId116"/>
    <p:sldId id="342" r:id="rId117"/>
    <p:sldId id="343" r:id="rId118"/>
    <p:sldId id="344" r:id="rId119"/>
    <p:sldId id="345" r:id="rId120"/>
    <p:sldId id="346" r:id="rId121"/>
    <p:sldId id="347" r:id="rId122"/>
    <p:sldId id="348" r:id="rId123"/>
    <p:sldId id="349" r:id="rId124"/>
    <p:sldId id="350" r:id="rId125"/>
    <p:sldId id="351" r:id="rId126"/>
    <p:sldId id="353" r:id="rId127"/>
    <p:sldId id="352" r:id="rId128"/>
    <p:sldId id="354" r:id="rId129"/>
    <p:sldId id="355" r:id="rId130"/>
    <p:sldId id="356" r:id="rId131"/>
    <p:sldId id="361" r:id="rId132"/>
    <p:sldId id="358" r:id="rId133"/>
    <p:sldId id="360" r:id="rId134"/>
    <p:sldId id="359" r:id="rId135"/>
    <p:sldId id="299" r:id="rId136"/>
    <p:sldId id="300" r:id="rId137"/>
    <p:sldId id="301" r:id="rId138"/>
    <p:sldId id="302" r:id="rId139"/>
    <p:sldId id="303" r:id="rId140"/>
    <p:sldId id="304" r:id="rId141"/>
    <p:sldId id="305" r:id="rId142"/>
    <p:sldId id="306" r:id="rId143"/>
    <p:sldId id="307" r:id="rId144"/>
    <p:sldId id="308" r:id="rId145"/>
    <p:sldId id="309" r:id="rId146"/>
    <p:sldId id="310" r:id="rId147"/>
    <p:sldId id="311" r:id="rId148"/>
    <p:sldId id="312" r:id="rId149"/>
    <p:sldId id="313" r:id="rId150"/>
    <p:sldId id="314" r:id="rId151"/>
    <p:sldId id="315" r:id="rId152"/>
    <p:sldId id="316" r:id="rId153"/>
    <p:sldId id="317" r:id="rId154"/>
    <p:sldId id="318" r:id="rId1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8" autoAdjust="0"/>
    <p:restoredTop sz="94660"/>
  </p:normalViewPr>
  <p:slideViewPr>
    <p:cSldViewPr>
      <p:cViewPr>
        <p:scale>
          <a:sx n="68" d="100"/>
          <a:sy n="68" d="100"/>
        </p:scale>
        <p:origin x="-1512"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84F71B-0FD1-4E2C-914C-1DF90E889CFC}" type="datetimeFigureOut">
              <a:rPr lang="en-US" smtClean="0"/>
              <a:pPr/>
              <a:t>3/13/2013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D47480-B486-49C1-B14F-7031B285502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9D7E-5BA3-45CE-BD23-E224AF9E1FAF}" type="datetimeFigureOut">
              <a:rPr lang="en-US" smtClean="0"/>
              <a:pPr/>
              <a:t>3/13/2013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FC4FB-55C4-4481-A852-AAD87CC0E2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13</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141</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143</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144</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145</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146</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147</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148</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149</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150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14</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151</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152</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153</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154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41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54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67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68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69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72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73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74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79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88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89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105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106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107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108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109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112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113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114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115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116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117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118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119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11</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122</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125</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126</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127</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128</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129</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9C65B-3AC2-4524-942B-6653E38A9C24}" type="slidenum">
              <a:rPr lang="en-US" smtClean="0"/>
              <a:pPr/>
              <a:t>12</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131</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132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133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4FC4FB-55C4-4481-A852-AAD87CC0E255}" type="slidenum">
              <a:rPr lang="en-US" smtClean="0"/>
              <a:pPr/>
              <a:t>134</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135</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136</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137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138</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139</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69C65B-3AC2-4524-942B-6653E38A9C24}" type="slidenum">
              <a:rPr lang="en-US" smtClean="0"/>
              <a:pPr/>
              <a:t>140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1587116-19FE-4800-A940-AA0D26EA2C4D}" type="datetimeFigureOut">
              <a:rPr lang="en-US" smtClean="0"/>
              <a:pPr/>
              <a:t>3/13/2013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AD00105-8F39-482F-8EF5-A12FC412A90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587116-19FE-4800-A940-AA0D26EA2C4D}"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587116-19FE-4800-A940-AA0D26EA2C4D}"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587116-19FE-4800-A940-AA0D26EA2C4D}"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587116-19FE-4800-A940-AA0D26EA2C4D}"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AD00105-8F39-482F-8EF5-A12FC412A9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587116-19FE-4800-A940-AA0D26EA2C4D}" type="datetimeFigureOut">
              <a:rPr lang="en-US" smtClean="0"/>
              <a:pPr/>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587116-19FE-4800-A940-AA0D26EA2C4D}" type="datetimeFigureOut">
              <a:rPr lang="en-US" smtClean="0"/>
              <a:pPr/>
              <a:t>3/13/2013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587116-19FE-4800-A940-AA0D26EA2C4D}" type="datetimeFigureOut">
              <a:rPr lang="en-US" smtClean="0"/>
              <a:pPr/>
              <a:t>3/13/2013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87116-19FE-4800-A940-AA0D26EA2C4D}" type="datetimeFigureOut">
              <a:rPr lang="en-US" smtClean="0"/>
              <a:pPr/>
              <a:t>3/13/2013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587116-19FE-4800-A940-AA0D26EA2C4D}" type="datetimeFigureOut">
              <a:rPr lang="en-US" smtClean="0"/>
              <a:pPr/>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587116-19FE-4800-A940-AA0D26EA2C4D}" type="datetimeFigureOut">
              <a:rPr lang="en-US" smtClean="0"/>
              <a:pPr/>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00105-8F39-482F-8EF5-A12FC412A9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1587116-19FE-4800-A940-AA0D26EA2C4D}" type="datetimeFigureOut">
              <a:rPr lang="en-US" smtClean="0"/>
              <a:pPr/>
              <a:t>3/13/2013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AD00105-8F39-482F-8EF5-A12FC412A90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Trauma </a:t>
            </a:r>
            <a:r>
              <a:rPr lang="en-US" dirty="0" smtClean="0"/>
              <a:t> </a:t>
            </a:r>
            <a:r>
              <a:rPr lang="en-US" dirty="0" smtClean="0"/>
              <a:t>and the Brain</a:t>
            </a:r>
            <a:endParaRPr lang="en-US" dirty="0"/>
          </a:p>
        </p:txBody>
      </p:sp>
      <p:sp>
        <p:nvSpPr>
          <p:cNvPr id="3" name="Subtitle 2"/>
          <p:cNvSpPr>
            <a:spLocks noGrp="1"/>
          </p:cNvSpPr>
          <p:nvPr>
            <p:ph type="subTitle" idx="1"/>
          </p:nvPr>
        </p:nvSpPr>
        <p:spPr/>
        <p:txBody>
          <a:bodyPr/>
          <a:lstStyle/>
          <a:p>
            <a:r>
              <a:rPr lang="en-US" dirty="0" smtClean="0"/>
              <a:t>H. </a:t>
            </a:r>
            <a:r>
              <a:rPr lang="en-US" smtClean="0"/>
              <a:t>Norman Wright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Emotionally you can be wounded in the same manner. You can be assaulted so much emotionally that your beliefs about yourself and life, your will to grow, your spirit, your dignity, and your sense of security are all damaged. You end up feeling helpless. You can experience this for a degree in a crisis and bounce back. In a trauma you have difficulty bouncing back because you feel depersonalized.</a:t>
            </a:r>
          </a:p>
          <a:p>
            <a:r>
              <a:rPr lang="en-US" dirty="0" smtClean="0"/>
              <a:t>In a trauma something happens in your brain that affects the way you process information. It affects how you interpret and store the event you experience. </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They always say put the baby on his side, put the baby on his back, but, there’s a lot of things they don’t know. I just know he’s in a good place. I’ve always known he’s in a good place. I always felt bad I couldn’t go to the grave but that’s just his body. Jeremy is right here, anytime I want to talk to him (smiling). That’s what I tell my kids. I don’t know if it’s the right thing to do but that’s what I tell them. It’s just something I have to try to accept – not something I can keep going on. But I can talk to Jeremy anywhere I am.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TIR</a:t>
            </a:r>
            <a:endParaRPr lang="en-US" dirty="0"/>
          </a:p>
        </p:txBody>
      </p:sp>
      <p:sp>
        <p:nvSpPr>
          <p:cNvPr id="3" name="Content Placeholder 2"/>
          <p:cNvSpPr>
            <a:spLocks noGrp="1"/>
          </p:cNvSpPr>
          <p:nvPr>
            <p:ph idx="1"/>
          </p:nvPr>
        </p:nvSpPr>
        <p:spPr/>
        <p:txBody>
          <a:bodyPr/>
          <a:lstStyle/>
          <a:p>
            <a:pPr>
              <a:buNone/>
            </a:pPr>
            <a:r>
              <a:rPr lang="en-US" dirty="0" smtClean="0"/>
              <a:t>That’s what I believe. A comforting feeling (smiling). I’m just real relaxed, almost like a lot of stuff’s been lifted off my shoulders. I was starting to feel sick to my stomach going through it but it’s gone. His birthday is next month (smiling). He was a perfect little baby. I wish you had met him. OK, I feel good (smiling).</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lstStyle/>
          <a:p>
            <a:pPr>
              <a:buNone/>
            </a:pPr>
            <a:r>
              <a:rPr lang="en-US" dirty="0" smtClean="0"/>
              <a:t>After the viewer has completed one viewing (and one description), the facilitator has him “rewind the videotape” to the beginning and run through it again in the same fashion. The facilitator does not prescribe the degree of detail or content the viewer is to get on each run-through. The viewer will view as much as he is relatively comfortable viewing.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lstStyle/>
          <a:p>
            <a:pPr>
              <a:buNone/>
            </a:pPr>
            <a:r>
              <a:rPr lang="en-US" dirty="0" smtClean="0"/>
              <a:t>After several run-throughs, most viewers will be able to contact the emotion and uncomfortable details in terms of the strengths of the emotion more thoroughly. Typically, the viewer will reach an emotional peak after a few run-throughs and then, on successive run-throughs, the amount of negative emotion will diminish, until the viewer reaches a point of having no negative emotion about the incident.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lstStyle/>
          <a:p>
            <a:pPr>
              <a:buNone/>
            </a:pPr>
            <a:r>
              <a:rPr lang="en-US" dirty="0" smtClean="0"/>
              <a:t>Instead, he becomes rather thoughtful and contemplative, and usually comes up with one or more insights concerning the trauma, life, or himself. He displays positive emotion, often smiling or laughing, but at least manifesting calm and serenity. At this point, the viewer ahs reached an “end point” and the facilitator stops the TIR process.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r>
              <a:rPr lang="en-US" sz="2400" dirty="0" smtClean="0"/>
              <a:t>When they write longhand it’s a tactile memory. It involves better hand/eye coordination and accesses all parts of the brain to help bring it together. </a:t>
            </a:r>
          </a:p>
          <a:p>
            <a:r>
              <a:rPr lang="en-US" sz="2400" dirty="0" smtClean="0"/>
              <a:t>Battling illness and pain with pen and paper may be unorthodox, but it may also spell relief. “People who write for twenty minutes a day about traumatic events reduce their doctor visits, improve their immune systems and, among arthritis sufferers, use less medication and have greater mobility,” James W. </a:t>
            </a:r>
            <a:r>
              <a:rPr lang="en-US" sz="2400" dirty="0" err="1" smtClean="0"/>
              <a:t>Pennebaker</a:t>
            </a:r>
            <a:r>
              <a:rPr lang="en-US" sz="2400" dirty="0" smtClean="0"/>
              <a:t>, </a:t>
            </a:r>
            <a:r>
              <a:rPr lang="en-US" sz="2400" dirty="0" err="1" smtClean="0"/>
              <a:t>Ph.D</a:t>
            </a:r>
            <a:r>
              <a:rPr lang="en-US" sz="2400" dirty="0" smtClean="0"/>
              <a:t>, professor at the University of Texas at Austin.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sz="3600" dirty="0" smtClean="0"/>
              <a:t>Why the relief? Suppressing negative emotions can weaken the immune system and arouse your fight-or-flight system, churning up blood pressure and heart rate…Writing about conflict or trauma helps organize the experience. The net affect is that people can move beyond the stressful event. How?  </a:t>
            </a:r>
          </a:p>
          <a:p>
            <a:pPr>
              <a:buNone/>
            </a:pPr>
            <a:r>
              <a:rPr lang="en-US" sz="3600" dirty="0" smtClean="0"/>
              <a:t>	Breathing – </a:t>
            </a:r>
          </a:p>
          <a:p>
            <a:pPr>
              <a:buNone/>
            </a:pPr>
            <a:r>
              <a:rPr lang="en-US" sz="3600" dirty="0" smtClean="0"/>
              <a:t>	Counting –</a:t>
            </a:r>
          </a:p>
          <a:p>
            <a:pPr>
              <a:buNone/>
            </a:pPr>
            <a:r>
              <a:rPr lang="en-US" sz="3600" dirty="0" smtClean="0"/>
              <a:t>	 Radio Dial</a:t>
            </a:r>
          </a:p>
          <a:p>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lvl="0"/>
            <a:r>
              <a:rPr lang="en-US" dirty="0" smtClean="0"/>
              <a:t>Restructure the meaning of the trauma by having the person change the ending of the trauma story. As the person is </a:t>
            </a:r>
            <a:r>
              <a:rPr lang="en-US" dirty="0" err="1" smtClean="0"/>
              <a:t>reexposed</a:t>
            </a:r>
            <a:r>
              <a:rPr lang="en-US" dirty="0" smtClean="0"/>
              <a:t> to traumatic experiences, it is very important to add a component that did not exist the first time around—control. Take the control away from the event or the person. You’ve survived until now. How could this be worse? You told your story. How will you be different next month, next </a:t>
            </a:r>
            <a:r>
              <a:rPr lang="en-US" sz="3200" dirty="0" smtClean="0"/>
              <a:t>year?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fontScale="92500" lnSpcReduction="10000"/>
          </a:bodyPr>
          <a:lstStyle/>
          <a:p>
            <a:pPr marL="651510" lvl="0" indent="-514350">
              <a:buFont typeface="+mj-lt"/>
              <a:buAutoNum type="arabicPeriod" startAt="7"/>
            </a:pPr>
            <a:r>
              <a:rPr lang="en-US" dirty="0" smtClean="0"/>
              <a:t>Replace problematic behavioral responses with adaptive behaviors. Teach the person how to make positive changes. “Remember you can write the last chapter of your trauma. It hasn’t been written yet.”</a:t>
            </a:r>
          </a:p>
          <a:p>
            <a:pPr marL="651510" indent="-514350">
              <a:buFont typeface="+mj-lt"/>
              <a:buAutoNum type="arabicPeriod" startAt="7"/>
            </a:pPr>
            <a:r>
              <a:rPr lang="en-US" dirty="0" smtClean="0"/>
              <a:t>Build a new internal self-view. Understanding the meaning of past trauma to the individual, which is Step 2, will help you understand what the post trauma self-image is. “Don’t define yourself permanently as a traumatized person. Teach them </a:t>
            </a:r>
            <a:r>
              <a:rPr lang="en-US" i="1" dirty="0" smtClean="0"/>
              <a:t>when</a:t>
            </a:r>
            <a:r>
              <a:rPr lang="en-US" dirty="0" smtClean="0"/>
              <a:t> to remember the trauma instead of the traumatic memories being in charge.”</a:t>
            </a:r>
          </a:p>
          <a:p>
            <a:pPr marL="651510" indent="-514350">
              <a:buFont typeface="+mj-lt"/>
              <a:buAutoNum type="arabicPeriod" startAt="7"/>
            </a:pPr>
            <a:endParaRPr lang="en-US" dirty="0" smtClean="0"/>
          </a:p>
          <a:p>
            <a:pPr marL="651510" indent="-514350">
              <a:buFont typeface="+mj-lt"/>
              <a:buAutoNum type="arabicPeriod" startAt="7"/>
            </a:pPr>
            <a:endParaRPr lang="en-US" dirty="0" smtClean="0"/>
          </a:p>
          <a:p>
            <a:pPr marL="651510" indent="-514350">
              <a:buFont typeface="+mj-lt"/>
              <a:buAutoNum type="arabicPeriod" startAt="7"/>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lstStyle/>
          <a:p>
            <a:pPr>
              <a:buNone/>
            </a:pPr>
            <a:r>
              <a:rPr lang="en-US" dirty="0" smtClean="0"/>
              <a:t>In helping others set measurable goals.</a:t>
            </a:r>
          </a:p>
          <a:p>
            <a:pPr>
              <a:buNone/>
            </a:pPr>
            <a:r>
              <a:rPr lang="en-US" dirty="0" smtClean="0"/>
              <a:t>“How will you know that you are better?”</a:t>
            </a:r>
          </a:p>
          <a:p>
            <a:pPr>
              <a:buNone/>
            </a:pPr>
            <a:r>
              <a:rPr lang="en-US" dirty="0" smtClean="0"/>
              <a:t>“Let’s say you made a video tape of you’re better  and you bring it in and show it to me. What would you point out to me in the video to indicate that you were better?”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lnSpcReduction="10000"/>
          </a:bodyPr>
          <a:lstStyle/>
          <a:p>
            <a:r>
              <a:rPr lang="en-US" dirty="0" smtClean="0"/>
              <a:t>The wound of trauma can create a condition called PTSD, or post-traumatic stress disorder. It is not just an emotional response to troubling events; it’s the expression of a persistent deregulation of body and brain chemistry. And brain chemistry can be altered for decades. Trauma creates chaos in our brain and causes emotional as well as cognitive concussion. Entering the world of trauma is like looking into a fractured looking glass. The familiar appears disjointed and disturbing; a strange new world unfolds.</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marL="651510" indent="-514350">
              <a:buFont typeface="+mj-lt"/>
              <a:buAutoNum type="arabicPeriod" startAt="9"/>
            </a:pPr>
            <a:r>
              <a:rPr lang="en-US" dirty="0" smtClean="0"/>
              <a:t>Teach the person specific coping strategies. The person must have a new sense of self and feel more confident about internal abilities to be able to win the battle over the present by keeping the past from taking over. You must have some ability to teach, to model, and to reinforce new adaptations or coping skills. Teach the language of healing.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lstStyle/>
          <a:p>
            <a:pPr marL="651510" indent="-514350">
              <a:buNone/>
            </a:pPr>
            <a:r>
              <a:rPr lang="en-US" sz="2000" dirty="0" smtClean="0"/>
              <a:t>10</a:t>
            </a:r>
            <a:r>
              <a:rPr lang="en-US" dirty="0" smtClean="0"/>
              <a:t>. Stressful situations into experiences producing resilience. The final step is similar to rewriting the ending of the trauma story; the individual can be stronger because they have been to hell and made it back in one piece.</a:t>
            </a:r>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lstStyle/>
          <a:p>
            <a:pPr>
              <a:buNone/>
            </a:pPr>
            <a:r>
              <a:rPr lang="en-US" dirty="0" smtClean="0"/>
              <a:t>I Thess. 5:14 “…encourage the timid and faint-hearted.” Encourage means “to console, comfort and cheer up.” It refers to the person who “is discouraged and ready to give up.” Hebrews 10:25, “Let us encourage one another.” It means “to keep someone on their feet, who, if left to himself would collapse.”</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Reactivators</a:t>
            </a:r>
            <a:r>
              <a:rPr lang="en-US" dirty="0" smtClean="0"/>
              <a:t> of Traumatic Stress</a:t>
            </a:r>
            <a:endParaRPr lang="en-US" dirty="0"/>
          </a:p>
        </p:txBody>
      </p:sp>
      <p:sp>
        <p:nvSpPr>
          <p:cNvPr id="3" name="Content Placeholder 2"/>
          <p:cNvSpPr>
            <a:spLocks noGrp="1"/>
          </p:cNvSpPr>
          <p:nvPr>
            <p:ph idx="1"/>
          </p:nvPr>
        </p:nvSpPr>
        <p:spPr/>
        <p:txBody>
          <a:bodyPr>
            <a:normAutofit/>
          </a:bodyPr>
          <a:lstStyle/>
          <a:p>
            <a:pPr marL="651510" indent="-514350"/>
            <a:r>
              <a:rPr lang="en-US" dirty="0" smtClean="0"/>
              <a:t>Anniversary of event</a:t>
            </a:r>
          </a:p>
          <a:p>
            <a:r>
              <a:rPr lang="en-US" dirty="0" smtClean="0"/>
              <a:t>Re-</a:t>
            </a:r>
            <a:r>
              <a:rPr lang="en-US" dirty="0" err="1" smtClean="0"/>
              <a:t>occurence</a:t>
            </a:r>
            <a:r>
              <a:rPr lang="en-US" dirty="0" smtClean="0"/>
              <a:t> of related event</a:t>
            </a:r>
          </a:p>
          <a:p>
            <a:r>
              <a:rPr lang="en-US" dirty="0" smtClean="0"/>
              <a:t>Trial – related event</a:t>
            </a:r>
          </a:p>
          <a:p>
            <a:r>
              <a:rPr lang="en-US" dirty="0" smtClean="0"/>
              <a:t>News Media</a:t>
            </a:r>
          </a:p>
          <a:p>
            <a:r>
              <a:rPr lang="en-US" dirty="0" smtClean="0"/>
              <a:t>Stimuli Related to the event</a:t>
            </a:r>
          </a:p>
          <a:p>
            <a:r>
              <a:rPr lang="en-US" dirty="0" smtClean="0"/>
              <a:t>“My ears had heard of you before, but now my eyes have seen you” </a:t>
            </a:r>
          </a:p>
          <a:p>
            <a:pPr>
              <a:buNone/>
            </a:pPr>
            <a:r>
              <a:rPr lang="en-US" dirty="0" smtClean="0"/>
              <a:t>				Job 42:5, New Century Version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During traumatic exposure, individual reactions in a child or adult may present on a continuum from a totally detached, withdrawn reaction to the most intense displays of emotion (e.g., uncontrollable crying, screaming, panic, anger, fear, etc.). These situations present a considerable challenge. In order to address a person’s psychological needs, we need to “work through” these emotional states.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The following are five highly practical techniques that you may utilize to engage these individuals. These strategies may be referred to as the “Five D’s” – 1) Distraction, 2) Disruption, 3) Diffusion,  4) Decision, and 5) Direction.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normAutofit/>
          </a:bodyPr>
          <a:lstStyle/>
          <a:p>
            <a:pPr marL="651510" indent="-514350">
              <a:buAutoNum type="arabicPeriod"/>
            </a:pPr>
            <a:r>
              <a:rPr lang="en-US" i="1" dirty="0" smtClean="0"/>
              <a:t>Distraction</a:t>
            </a:r>
            <a:endParaRPr lang="en-US" dirty="0" smtClean="0"/>
          </a:p>
          <a:p>
            <a:pPr marL="651510" indent="-514350">
              <a:buNone/>
            </a:pPr>
            <a:r>
              <a:rPr lang="en-US" dirty="0" smtClean="0"/>
              <a:t>This technique aims to distract and refocus the challenging individual. The approach may be likened to a strategy that is often used by parents of young children. When the child shows interest in the TV remote control, the parent distracts the child with  a “transitional object”—a more appropriate, yet interesting toy.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In the same way, when an individual is unresponsive to efforts to engage, or possibly at the other end of the continuum crying uncontrollably, you may distract and refocus the individual. Introduce an irrelevant, yet highly interesting topic. The more concise and thought-provoking the topic is, the better.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The key to this Distraction Technique is that the topic that is introduced, or the comment that is made, is sufficiently powerful to distract and divert the individual’s attention. Be careful not to say something that implies a lack of concern. Also, make sure that you subsequently return to the reality of the situation by discussing the event at a factual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2. </a:t>
            </a:r>
            <a:r>
              <a:rPr lang="en-US" i="1" dirty="0" smtClean="0"/>
              <a:t>Disruption</a:t>
            </a:r>
          </a:p>
          <a:p>
            <a:pPr>
              <a:buNone/>
            </a:pPr>
            <a:r>
              <a:rPr lang="en-US" dirty="0" smtClean="0"/>
              <a:t>A second strategy that may be utilized with challenging individuals involves a powerful disruption of the emotional reaction. First, come down to the person’s level, either kneeling or sitting, and establish eye contact. In a clear and calm voice, while looking directly into the individual’s eyes, give a basic command using his/her name: “Mary, I want you to take a deep breath.”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Trauma</a:t>
            </a:r>
            <a:endParaRPr lang="en-US" dirty="0"/>
          </a:p>
        </p:txBody>
      </p:sp>
      <p:sp>
        <p:nvSpPr>
          <p:cNvPr id="3" name="Content Placeholder 2"/>
          <p:cNvSpPr>
            <a:spLocks noGrp="1"/>
          </p:cNvSpPr>
          <p:nvPr>
            <p:ph idx="1"/>
          </p:nvPr>
        </p:nvSpPr>
        <p:spPr/>
        <p:txBody>
          <a:bodyPr>
            <a:normAutofit fontScale="92500"/>
          </a:bodyPr>
          <a:lstStyle/>
          <a:p>
            <a:pPr marL="651510" lvl="0" indent="-514350">
              <a:buNone/>
            </a:pPr>
            <a:r>
              <a:rPr lang="en-US" dirty="0" smtClean="0"/>
              <a:t>1. Trauma’s a separation from safety.</a:t>
            </a:r>
          </a:p>
          <a:p>
            <a:pPr marL="651510" indent="-514350">
              <a:buNone/>
            </a:pPr>
            <a:r>
              <a:rPr lang="en-US" dirty="0" smtClean="0"/>
              <a:t>—It’s invasive – invades all areas of our life</a:t>
            </a:r>
          </a:p>
          <a:p>
            <a:pPr marL="651510" indent="-514350">
              <a:buNone/>
            </a:pPr>
            <a:r>
              <a:rPr lang="en-US" dirty="0" smtClean="0"/>
              <a:t>—It must be dealt with in a unique way for each one</a:t>
            </a:r>
          </a:p>
          <a:p>
            <a:pPr marL="651510" lvl="0" indent="-514350">
              <a:buNone/>
            </a:pPr>
            <a:r>
              <a:rPr lang="en-US" dirty="0" smtClean="0"/>
              <a:t>2. It’s unpredictable – You think you’re dropping your child off at daycare or high school or your spouse goes to work or a parent boards a plane.</a:t>
            </a:r>
          </a:p>
          <a:p>
            <a:pPr marL="651510" lvl="0" indent="-514350">
              <a:buNone/>
            </a:pPr>
            <a:r>
              <a:rPr lang="en-US" dirty="0" smtClean="0"/>
              <a:t>3. Every new trauma activates the old one. It taps into all the old stuff</a:t>
            </a:r>
          </a:p>
          <a:p>
            <a:pPr marL="651510" lvl="0" indent="-514350">
              <a:buNone/>
            </a:pPr>
            <a:r>
              <a:rPr lang="en-US" dirty="0" smtClean="0"/>
              <a:t>4. Trauma means that nothing will be the same again.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Continue to repeat the command, always using the same words. Escalate the volume and tone with each command statement. Usually, by the third command the individual will follow your request. At this moment, lower your voice to a calm level and begin to talk. You may instruct the individual to take a second and third slow deep breath. Once you have broken through the emotional state, you will be able to provide direction and support.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Perhaps the greatest advantage of this </a:t>
            </a:r>
            <a:r>
              <a:rPr lang="en-US" i="1" dirty="0" smtClean="0"/>
              <a:t>Disruption Technique </a:t>
            </a:r>
            <a:r>
              <a:rPr lang="en-US" dirty="0" smtClean="0"/>
              <a:t>is that it can be implemented very quickly.</a:t>
            </a:r>
          </a:p>
          <a:p>
            <a:pPr>
              <a:buNone/>
            </a:pPr>
            <a:r>
              <a:rPr lang="en-US" dirty="0" smtClean="0"/>
              <a:t>Recognize that by utilizing the technique, you will likely be doing something very different from others. For example, your focus on the individual’s breathing may disrupt a seemingly effective cycle of effort, by others, to gain control over hysterical behavior.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3. </a:t>
            </a:r>
            <a:r>
              <a:rPr lang="en-US" i="1" dirty="0" smtClean="0"/>
              <a:t>Diffusion</a:t>
            </a:r>
            <a:endParaRPr lang="en-US" dirty="0" smtClean="0"/>
          </a:p>
          <a:p>
            <a:pPr>
              <a:buNone/>
            </a:pPr>
            <a:r>
              <a:rPr lang="en-US" dirty="0" smtClean="0"/>
              <a:t>A third strategy connecting with the challenging individual involves diffusion of the emotional state. For example, you may begin your conversation with an anxious or possibly agitated individual at a voice rate and tone comparable to his. If he is speaking loudly, increase your volume to match his. If he is speaking rapidly, speak rapidly. If you are required to move around with the individual, match his pace.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Gradually, begin to slow the physical pace, lower the volume of your voice and slow your rate of speech. As the individual begins to respond in a calm, more controlled manner, provide direction and support. Move him away from the scene, and have him take a deep breath.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normAutofit/>
          </a:bodyPr>
          <a:lstStyle/>
          <a:p>
            <a:pPr>
              <a:buNone/>
            </a:pPr>
            <a:r>
              <a:rPr lang="en-US" dirty="0" smtClean="0"/>
              <a:t>Interestingly, the technique may also be utilized in the opposite direction. For example, with a seemingly depressed or generally non-communicative individual, begin your conversation with the individual at a voice rate and tone comparable to his. If he is speaking slowly, speak slowly.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If you are required to move around with the individual match his pace. Gradually, begin to increase the physical pace, raise the volume of your voice and increase your rate of speech. As the individual begins to respond in a more energetic, involved manner, provide direction and support.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5. </a:t>
            </a:r>
            <a:r>
              <a:rPr lang="en-US" i="1" dirty="0" smtClean="0"/>
              <a:t>Direction</a:t>
            </a:r>
            <a:endParaRPr lang="en-US" dirty="0" smtClean="0"/>
          </a:p>
          <a:p>
            <a:pPr>
              <a:buNone/>
            </a:pPr>
            <a:r>
              <a:rPr lang="en-US" dirty="0" smtClean="0"/>
              <a:t>As indicated previously, particularly when time is limited, providing, clean authoritative direction is often an effective vehicle for gaining rapid control. The challenging individual who remains non-responsive to a warm and supportive effort may respond to firm direction.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4. </a:t>
            </a:r>
            <a:r>
              <a:rPr lang="en-US" i="1" dirty="0" smtClean="0"/>
              <a:t>Decision</a:t>
            </a:r>
            <a:endParaRPr lang="en-US" dirty="0" smtClean="0"/>
          </a:p>
          <a:p>
            <a:pPr>
              <a:buNone/>
            </a:pPr>
            <a:r>
              <a:rPr lang="en-US" dirty="0" smtClean="0"/>
              <a:t>A fourth strategy, often effective in dealing with a challenging individual, involves having the victim make a decision. Being asked to decide two basic choices often distracts them and focuses their attention on adaptive, constructive behavior. It gives an individual who is feeling out-of-control during a crisis the ability to regain a sense of control through his decision-making.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Five “D’s”</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When considering the utilization of Distraction, Disruption, Diffusion, Decision or Direction, realize that the nature of the event, time variables and individuals’ responses will influence your approach. For example, the Diffusion technique, by its very nature, will take more time to implement than the Distraction, Disruption, Decision or Direction techniques. Notwithstanding, it may be the best choice given a particular situation.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“D’s”</a:t>
            </a:r>
            <a:endParaRPr lang="en-US" dirty="0"/>
          </a:p>
        </p:txBody>
      </p:sp>
      <p:sp>
        <p:nvSpPr>
          <p:cNvPr id="3" name="Content Placeholder 2"/>
          <p:cNvSpPr>
            <a:spLocks noGrp="1"/>
          </p:cNvSpPr>
          <p:nvPr>
            <p:ph idx="1"/>
          </p:nvPr>
        </p:nvSpPr>
        <p:spPr/>
        <p:txBody>
          <a:bodyPr/>
          <a:lstStyle/>
          <a:p>
            <a:pPr>
              <a:buNone/>
            </a:pPr>
            <a:r>
              <a:rPr lang="en-US" dirty="0" smtClean="0"/>
              <a:t>The “Five D’s” are practical intervention techniques. However, they </a:t>
            </a:r>
            <a:r>
              <a:rPr lang="en-US" i="1" dirty="0" smtClean="0"/>
              <a:t>must </a:t>
            </a:r>
            <a:r>
              <a:rPr lang="en-US" dirty="0" smtClean="0"/>
              <a:t>be practiced. Breaking through strong emotional reactions </a:t>
            </a:r>
            <a:r>
              <a:rPr lang="en-US" i="1" dirty="0" smtClean="0"/>
              <a:t>during </a:t>
            </a:r>
            <a:r>
              <a:rPr lang="en-US" dirty="0" smtClean="0"/>
              <a:t>a traumatic event will require a confident, well-rehearsed approach. Having strong familiarity with these strategies will enable you to apply them with the most challenging individuals. You may also want to use the “feelings dial” or backward counting.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Trauma</a:t>
            </a:r>
            <a:endParaRPr lang="en-US" dirty="0"/>
          </a:p>
        </p:txBody>
      </p:sp>
      <p:sp>
        <p:nvSpPr>
          <p:cNvPr id="3" name="Content Placeholder 2"/>
          <p:cNvSpPr>
            <a:spLocks noGrp="1"/>
          </p:cNvSpPr>
          <p:nvPr>
            <p:ph idx="1"/>
          </p:nvPr>
        </p:nvSpPr>
        <p:spPr/>
        <p:txBody>
          <a:bodyPr>
            <a:normAutofit/>
          </a:bodyPr>
          <a:lstStyle/>
          <a:p>
            <a:pPr lvl="0">
              <a:buNone/>
            </a:pPr>
            <a:r>
              <a:rPr lang="en-US" dirty="0" smtClean="0"/>
              <a:t>5. </a:t>
            </a:r>
            <a:r>
              <a:rPr lang="en-US" sz="2600" dirty="0" smtClean="0"/>
              <a:t>Pain will not last forever – it will diminish.</a:t>
            </a:r>
          </a:p>
          <a:p>
            <a:pPr lvl="0">
              <a:buNone/>
            </a:pPr>
            <a:r>
              <a:rPr lang="en-US" sz="2600" dirty="0" smtClean="0"/>
              <a:t>6. Half to two-thirds of victims grow in a positive way.</a:t>
            </a:r>
          </a:p>
          <a:p>
            <a:pPr>
              <a:buNone/>
            </a:pPr>
            <a:r>
              <a:rPr lang="en-US" sz="2600" dirty="0" smtClean="0"/>
              <a:t>—Develop a greater appreciation for life</a:t>
            </a:r>
          </a:p>
          <a:p>
            <a:pPr>
              <a:buNone/>
            </a:pPr>
            <a:r>
              <a:rPr lang="en-US" sz="2600" dirty="0" smtClean="0"/>
              <a:t>—Deepen spiritual beliefs	</a:t>
            </a:r>
          </a:p>
          <a:p>
            <a:pPr>
              <a:buNone/>
            </a:pPr>
            <a:r>
              <a:rPr lang="en-US" sz="2600" dirty="0" smtClean="0"/>
              <a:t>—Feel stronger</a:t>
            </a:r>
          </a:p>
          <a:p>
            <a:pPr>
              <a:buNone/>
            </a:pPr>
            <a:r>
              <a:rPr lang="en-US" sz="2600" dirty="0" smtClean="0"/>
              <a:t>—Build closer relationships</a:t>
            </a:r>
          </a:p>
          <a:p>
            <a:pPr lvl="0">
              <a:buNone/>
            </a:pPr>
            <a:endParaRPr lang="en-US" sz="2600"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Envelope and Memories</a:t>
            </a:r>
            <a:endParaRPr lang="en-US" dirty="0"/>
          </a:p>
        </p:txBody>
      </p:sp>
      <p:sp>
        <p:nvSpPr>
          <p:cNvPr id="3" name="Content Placeholder 2"/>
          <p:cNvSpPr>
            <a:spLocks noGrp="1"/>
          </p:cNvSpPr>
          <p:nvPr>
            <p:ph idx="1"/>
          </p:nvPr>
        </p:nvSpPr>
        <p:spPr/>
        <p:txBody>
          <a:bodyPr/>
          <a:lstStyle/>
          <a:p>
            <a:pPr marL="651510" lvl="0" indent="-514350">
              <a:buAutoNum type="arabicPeriod"/>
            </a:pPr>
            <a:r>
              <a:rPr lang="en-US" dirty="0" smtClean="0"/>
              <a:t>Using colored pencils/markers, ask the client to draw a </a:t>
            </a:r>
            <a:r>
              <a:rPr lang="en-US" i="1" dirty="0" smtClean="0"/>
              <a:t>symbol</a:t>
            </a:r>
            <a:r>
              <a:rPr lang="en-US" dirty="0" smtClean="0"/>
              <a:t> that represents the memory, along with its feelings, images and thoughts. This should be only an abstract symbol, and not a drawing of the event(s). No more than five minutes should be allowed for this drawing.</a:t>
            </a:r>
          </a:p>
          <a:p>
            <a:pPr marL="651510" lvl="0" indent="-514350">
              <a:buNone/>
            </a:pPr>
            <a:r>
              <a:rPr lang="en-US" dirty="0" smtClean="0"/>
              <a:t>2.  When the client has completed the drawing, ask them to place it inside a manila envelope and seal the envelope.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Envelope and Memories</a:t>
            </a:r>
            <a:endParaRPr lang="en-US" dirty="0"/>
          </a:p>
        </p:txBody>
      </p:sp>
      <p:sp>
        <p:nvSpPr>
          <p:cNvPr id="3" name="Content Placeholder 2"/>
          <p:cNvSpPr>
            <a:spLocks noGrp="1"/>
          </p:cNvSpPr>
          <p:nvPr>
            <p:ph idx="1"/>
          </p:nvPr>
        </p:nvSpPr>
        <p:spPr/>
        <p:txBody>
          <a:bodyPr/>
          <a:lstStyle/>
          <a:p>
            <a:pPr lvl="0">
              <a:buNone/>
            </a:pPr>
            <a:r>
              <a:rPr lang="en-US" dirty="0" smtClean="0"/>
              <a:t>3.  Hand the client a stapler and instruct them to put as many staples in the envelope as necessary to contain this material for a time that it can be addressed in the future. Allow them as many staples as they wish.</a:t>
            </a:r>
          </a:p>
          <a:p>
            <a:pPr lvl="0">
              <a:buNone/>
            </a:pPr>
            <a:r>
              <a:rPr lang="en-US" dirty="0" smtClean="0"/>
              <a:t>4.  Ask them to write the title of this memory/material on the outside of the envelope.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Envelope and Memories</a:t>
            </a:r>
            <a:endParaRPr lang="en-US" dirty="0"/>
          </a:p>
        </p:txBody>
      </p:sp>
      <p:sp>
        <p:nvSpPr>
          <p:cNvPr id="3" name="Content Placeholder 2"/>
          <p:cNvSpPr>
            <a:spLocks noGrp="1"/>
          </p:cNvSpPr>
          <p:nvPr>
            <p:ph idx="1"/>
          </p:nvPr>
        </p:nvSpPr>
        <p:spPr/>
        <p:txBody>
          <a:bodyPr>
            <a:normAutofit/>
          </a:bodyPr>
          <a:lstStyle/>
          <a:p>
            <a:pPr lvl="0">
              <a:buNone/>
            </a:pPr>
            <a:r>
              <a:rPr lang="en-US" dirty="0" smtClean="0"/>
              <a:t>5.  Tell the client that you will keep this envelope, along with all its negative thoughts and feelings, secure inside their case file. It will remain safely contained there until the client is ready to work again toward the resolution of this memory.</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The Envelope and Memories</a:t>
            </a:r>
            <a:endParaRPr lang="en-US" dirty="0"/>
          </a:p>
        </p:txBody>
      </p:sp>
      <p:sp>
        <p:nvSpPr>
          <p:cNvPr id="3" name="Content Placeholder 2"/>
          <p:cNvSpPr>
            <a:spLocks noGrp="1"/>
          </p:cNvSpPr>
          <p:nvPr>
            <p:ph idx="1"/>
          </p:nvPr>
        </p:nvSpPr>
        <p:spPr/>
        <p:txBody>
          <a:bodyPr/>
          <a:lstStyle/>
          <a:p>
            <a:pPr>
              <a:buNone/>
            </a:pPr>
            <a:r>
              <a:rPr lang="en-US" dirty="0" smtClean="0"/>
              <a:t>6.  Inform the client that if they think of the memory in the future, they need not return to the helpless and overwhelming feelings present during the traumatic event, instead they can recall that this memory is safe in their therapist’s office.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Envelope and Memories</a:t>
            </a:r>
            <a:endParaRPr lang="en-US" dirty="0"/>
          </a:p>
        </p:txBody>
      </p:sp>
      <p:sp>
        <p:nvSpPr>
          <p:cNvPr id="3" name="Content Placeholder 2"/>
          <p:cNvSpPr>
            <a:spLocks noGrp="1"/>
          </p:cNvSpPr>
          <p:nvPr>
            <p:ph idx="1"/>
          </p:nvPr>
        </p:nvSpPr>
        <p:spPr/>
        <p:txBody>
          <a:bodyPr/>
          <a:lstStyle/>
          <a:p>
            <a:pPr lvl="0">
              <a:buNone/>
            </a:pPr>
            <a:r>
              <a:rPr lang="en-US" dirty="0" smtClean="0"/>
              <a:t>7.  Encourage the client to utilize grounding/self-soothing strategies to regain full control before leaving the office (asking the client to count backwards from 100 by 7s is an excellent exercise to help engage neo-cortical functioning and reorient to the present).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Suggestions for Emotional and Spiritual Care in Disaster Ministry</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pPr lvl="0"/>
            <a:r>
              <a:rPr lang="en-US" dirty="0" smtClean="0"/>
              <a:t>Initiate contact with people – don’t expect them to come to you.</a:t>
            </a:r>
          </a:p>
          <a:p>
            <a:pPr lvl="0"/>
            <a:r>
              <a:rPr lang="en-US" dirty="0" smtClean="0"/>
              <a:t>Don’t assume that you have a right to enter the world of another.</a:t>
            </a:r>
          </a:p>
          <a:p>
            <a:pPr lvl="0"/>
            <a:r>
              <a:rPr lang="en-US" dirty="0" smtClean="0"/>
              <a:t>Understand that your caring presence alone is powerful, but that God working through you to touch their lives is an even greater resource.</a:t>
            </a:r>
          </a:p>
          <a:p>
            <a:pPr lvl="0"/>
            <a:r>
              <a:rPr lang="en-US" dirty="0" smtClean="0"/>
              <a:t>People are more attracted to compassionate care than to one’s profession, position or credentials.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1143000"/>
          </a:xfrm>
        </p:spPr>
        <p:txBody>
          <a:bodyPr>
            <a:normAutofit fontScale="90000"/>
          </a:bodyPr>
          <a:lstStyle/>
          <a:p>
            <a:r>
              <a:rPr lang="en-US" dirty="0" smtClean="0"/>
              <a:t>Suggestions for Emotional and Spiritual Care in Disaster Ministry</a:t>
            </a:r>
            <a:br>
              <a:rPr lang="en-US" dirty="0" smtClean="0"/>
            </a:b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Devote undivided attention to those with whom you are ministering. Disaster scenes are often chaotic and noisy with a lot of activity and few places for undistracted quiet conversations. Total focused attention can help the survivor create a sanctuary in the midst of chaos. Remember that your nonverbal communication speaks volumes.</a:t>
            </a:r>
          </a:p>
          <a:p>
            <a:pPr lvl="0"/>
            <a:r>
              <a:rPr lang="en-US" dirty="0" smtClean="0"/>
              <a:t>Don’t assume that a person is doing better or worse than what you observe or they state that they are doing.</a:t>
            </a:r>
          </a:p>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1143000"/>
          </a:xfrm>
        </p:spPr>
        <p:txBody>
          <a:bodyPr>
            <a:normAutofit fontScale="90000"/>
          </a:bodyPr>
          <a:lstStyle/>
          <a:p>
            <a:r>
              <a:rPr lang="en-US" dirty="0" smtClean="0"/>
              <a:t>Suggestions for Emotional and Spiritual Care in Disaster Ministry</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pPr lvl="0"/>
            <a:r>
              <a:rPr lang="en-US" dirty="0" smtClean="0"/>
              <a:t>Sometimes people just need to ask the “Why?” questions. Understand that these “Whys?” are most frequently a statement of the magnitude of their pain. Be careful about engaging in a theological discussion or giving answers, especially in the early stages of a disaster. However, when they want to talk about deeper theological issues, be willing to help survivors explore them explore the 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1143000"/>
          </a:xfrm>
        </p:spPr>
        <p:txBody>
          <a:bodyPr>
            <a:normAutofit fontScale="90000"/>
          </a:bodyPr>
          <a:lstStyle/>
          <a:p>
            <a:r>
              <a:rPr lang="en-US" dirty="0" smtClean="0"/>
              <a:t>Suggestions for Emotional and Spiritual Care in Disaster Ministry</a:t>
            </a:r>
            <a:br>
              <a:rPr lang="en-US" dirty="0" smtClean="0"/>
            </a:b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When offering to pray with people, always give them a gracious way to say no, i.e., “Is there anything you would like me to pray about with you before I leave or are you doing okay?”</a:t>
            </a:r>
          </a:p>
          <a:p>
            <a:pPr lvl="0"/>
            <a:r>
              <a:rPr lang="en-US" sz="3000" dirty="0" smtClean="0"/>
              <a:t>When a person is of another faith and needs a religious function that you do not understand or are not able to perform, make arrangements with someone who can. Remember that your behaviors can open or close the door for the next person whom God may bring along in their lives.</a:t>
            </a:r>
          </a:p>
          <a:p>
            <a:pPr lvl="0">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Suggestions for Emotional and Spiritual Care in Disaster Ministry</a:t>
            </a:r>
            <a:endParaRPr lang="en-US" dirty="0"/>
          </a:p>
        </p:txBody>
      </p:sp>
      <p:sp>
        <p:nvSpPr>
          <p:cNvPr id="3" name="Content Placeholder 2"/>
          <p:cNvSpPr>
            <a:spLocks noGrp="1"/>
          </p:cNvSpPr>
          <p:nvPr>
            <p:ph idx="1"/>
          </p:nvPr>
        </p:nvSpPr>
        <p:spPr/>
        <p:txBody>
          <a:bodyPr>
            <a:normAutofit/>
          </a:bodyPr>
          <a:lstStyle/>
          <a:p>
            <a:pPr lvl="0"/>
            <a:r>
              <a:rPr lang="en-US" sz="3000" dirty="0" smtClean="0"/>
              <a:t>In the course of conversations, don’t avoid silence or fill a void with meaningless or harmful words. This is particularly important for the extroverted helper who may talk excessively and not allow the person with an introverted preference adequate time to process before formulating their words.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a:t>
            </a:r>
            <a:endParaRPr lang="en-US" dirty="0"/>
          </a:p>
        </p:txBody>
      </p:sp>
      <p:sp>
        <p:nvSpPr>
          <p:cNvPr id="3" name="Content Placeholder 2"/>
          <p:cNvSpPr>
            <a:spLocks noGrp="1"/>
          </p:cNvSpPr>
          <p:nvPr>
            <p:ph idx="1"/>
          </p:nvPr>
        </p:nvSpPr>
        <p:spPr/>
        <p:txBody>
          <a:bodyPr/>
          <a:lstStyle/>
          <a:p>
            <a:pPr lvl="0">
              <a:buNone/>
            </a:pPr>
            <a:r>
              <a:rPr lang="en-US" dirty="0" smtClean="0"/>
              <a:t>7. Those who recover</a:t>
            </a:r>
          </a:p>
          <a:p>
            <a:pPr lvl="0">
              <a:buNone/>
            </a:pPr>
            <a:r>
              <a:rPr lang="en-US" dirty="0" smtClean="0"/>
              <a:t> –They see the event as a challenge, not an overwhelming problem.</a:t>
            </a:r>
          </a:p>
          <a:p>
            <a:pPr>
              <a:buNone/>
            </a:pPr>
            <a:r>
              <a:rPr lang="en-US" dirty="0" smtClean="0"/>
              <a:t> -They’re optimistic.</a:t>
            </a:r>
          </a:p>
          <a:p>
            <a:pPr>
              <a:buNone/>
            </a:pPr>
            <a:r>
              <a:rPr lang="en-US" dirty="0" smtClean="0"/>
              <a:t> -They connect with people.</a:t>
            </a:r>
          </a:p>
          <a:p>
            <a:pPr>
              <a:buNone/>
            </a:pPr>
            <a:r>
              <a:rPr lang="en-US" dirty="0" smtClean="0"/>
              <a:t> -They use their spiritual resources.</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t>Suggestions for Emotional and Spiritual Care in Disaster Ministry</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lvl="0"/>
            <a:r>
              <a:rPr lang="en-US" dirty="0" smtClean="0"/>
              <a:t>Always remember the distinction between your work and that of the Holy Spirit.</a:t>
            </a:r>
          </a:p>
          <a:p>
            <a:pPr lvl="0"/>
            <a:r>
              <a:rPr lang="en-US" dirty="0" smtClean="0"/>
              <a:t>All that we do must derive from the love of God clearly visible through our spoken word, actions, and spirit of humility and service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that are Designed to Help the Person Tell Their Story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“Can you tell me what you’ve been through?”</a:t>
            </a:r>
          </a:p>
          <a:p>
            <a:pPr>
              <a:buNone/>
            </a:pPr>
            <a:endParaRPr lang="en-US" dirty="0" smtClean="0"/>
          </a:p>
          <a:p>
            <a:r>
              <a:rPr lang="en-US" dirty="0" smtClean="0"/>
              <a:t>“Tell me everything that you feel I need to know in order for you to now that I understand.”</a:t>
            </a:r>
          </a:p>
          <a:p>
            <a:pPr>
              <a:buNone/>
            </a:pPr>
            <a:endParaRPr lang="en-US" dirty="0" smtClean="0"/>
          </a:p>
          <a:p>
            <a:r>
              <a:rPr lang="en-US" dirty="0" smtClean="0"/>
              <a:t>“If your emotional pain could speak what would it say?”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Questions that are designed to assess the </a:t>
            </a:r>
            <a:r>
              <a:rPr lang="en-US" i="1" dirty="0" smtClean="0"/>
              <a:t>lingering impact</a:t>
            </a:r>
            <a:r>
              <a:rPr lang="en-US" dirty="0" smtClean="0"/>
              <a:t> of traumatic events:</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“Could you take a few moments and describe the situation you are in now?”</a:t>
            </a:r>
          </a:p>
          <a:p>
            <a:r>
              <a:rPr lang="en-US" dirty="0" smtClean="0"/>
              <a:t>“Could you give me a description of what has been happening to you in recent weeks.”</a:t>
            </a:r>
          </a:p>
          <a:p>
            <a:r>
              <a:rPr lang="en-US" dirty="0" smtClean="0"/>
              <a:t>“What is the X or the memory of X (robbery, rape, etc.) preventing you from doing in your life now?”</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1143000"/>
          </a:xfrm>
        </p:spPr>
        <p:txBody>
          <a:bodyPr>
            <a:normAutofit fontScale="90000"/>
          </a:bodyPr>
          <a:lstStyle/>
          <a:p>
            <a:r>
              <a:rPr lang="en-US" dirty="0" smtClean="0"/>
              <a:t> </a:t>
            </a:r>
            <a:br>
              <a:rPr lang="en-US" dirty="0" smtClean="0"/>
            </a:br>
            <a:r>
              <a:rPr lang="en-US" dirty="0" smtClean="0"/>
              <a:t>Questions that are designed to help the counselee </a:t>
            </a:r>
            <a:r>
              <a:rPr lang="en-US" i="1" dirty="0" smtClean="0"/>
              <a:t>reframe</a:t>
            </a:r>
            <a:r>
              <a:rPr lang="en-US" dirty="0" smtClean="0"/>
              <a:t> the traumatic events:</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981200"/>
            <a:ext cx="8229600" cy="4709160"/>
          </a:xfrm>
        </p:spPr>
        <p:txBody>
          <a:bodyPr>
            <a:normAutofit/>
          </a:bodyPr>
          <a:lstStyle/>
          <a:p>
            <a:r>
              <a:rPr lang="en-US" dirty="0" smtClean="0"/>
              <a:t>“Have you dealt with (or overcome) this problem in the past?”</a:t>
            </a:r>
          </a:p>
          <a:p>
            <a:r>
              <a:rPr lang="en-US" dirty="0" smtClean="0"/>
              <a:t>	“What advice would you offer someone else who has this problem?”</a:t>
            </a:r>
          </a:p>
          <a:p>
            <a:r>
              <a:rPr lang="en-US" dirty="0" smtClean="0"/>
              <a:t>	“What might make it harder for you to do this assignment?”</a:t>
            </a:r>
            <a:br>
              <a:rPr lang="en-US" dirty="0" smtClean="0"/>
            </a:br>
            <a:r>
              <a:rPr lang="en-US" dirty="0" smtClean="0"/>
              <a:t>	“What can you do to make it easier for you to complete this assignment this week?”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 </a:t>
            </a:r>
            <a:br>
              <a:rPr lang="en-US" dirty="0" smtClean="0"/>
            </a:br>
            <a:r>
              <a:rPr lang="en-US" dirty="0" smtClean="0"/>
              <a:t>Questions that are designed to help the counselee </a:t>
            </a:r>
            <a:r>
              <a:rPr lang="en-US" i="1" dirty="0" smtClean="0"/>
              <a:t>reframe</a:t>
            </a:r>
            <a:r>
              <a:rPr lang="en-US" dirty="0" smtClean="0"/>
              <a:t> the traumatic events:</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905000"/>
            <a:ext cx="8229600" cy="4709160"/>
          </a:xfrm>
        </p:spPr>
        <p:txBody>
          <a:bodyPr>
            <a:normAutofit/>
          </a:bodyPr>
          <a:lstStyle/>
          <a:p>
            <a:r>
              <a:rPr lang="en-US" dirty="0" smtClean="0"/>
              <a:t>“Although what you experienced is a terrible thing, can you think of anything positive, even a small thing, that has come out of this experience for you?”</a:t>
            </a:r>
          </a:p>
          <a:p>
            <a:r>
              <a:rPr lang="en-US" dirty="0" smtClean="0"/>
              <a:t>“Was the stressful experience as bad as it could have been or could it have been worse?”</a:t>
            </a:r>
          </a:p>
          <a:p>
            <a:r>
              <a:rPr lang="en-US" dirty="0" smtClean="0"/>
              <a:t>“What were your thoughts when you got to the scene and things started happening?”</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normAutofit fontScale="90000"/>
          </a:bodyPr>
          <a:lstStyle/>
          <a:p>
            <a:r>
              <a:rPr lang="en-US" dirty="0" smtClean="0"/>
              <a:t> </a:t>
            </a:r>
            <a:br>
              <a:rPr lang="en-US" dirty="0" smtClean="0"/>
            </a:br>
            <a:r>
              <a:rPr lang="en-US" dirty="0" smtClean="0"/>
              <a:t>Questions that are designed to help the counselee </a:t>
            </a:r>
            <a:r>
              <a:rPr lang="en-US" i="1" dirty="0" smtClean="0"/>
              <a:t>reframe</a:t>
            </a:r>
            <a:r>
              <a:rPr lang="en-US" dirty="0" smtClean="0"/>
              <a:t> the traumatic events:</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981200"/>
            <a:ext cx="8229600" cy="4709160"/>
          </a:xfrm>
        </p:spPr>
        <p:txBody>
          <a:bodyPr>
            <a:normAutofit/>
          </a:bodyPr>
          <a:lstStyle/>
          <a:p>
            <a:r>
              <a:rPr lang="en-US" dirty="0" smtClean="0"/>
              <a:t>Problem-solve with the person about possible difficulties in implementing an “assignment.”</a:t>
            </a:r>
            <a:br>
              <a:rPr lang="en-US" dirty="0" smtClean="0"/>
            </a:br>
            <a:endParaRPr lang="en-US" dirty="0" smtClean="0"/>
          </a:p>
          <a:p>
            <a:r>
              <a:rPr lang="en-US" dirty="0" smtClean="0"/>
              <a:t>“How will you remember that?”</a:t>
            </a:r>
            <a:br>
              <a:rPr lang="en-US" dirty="0" smtClean="0"/>
            </a:br>
            <a:endParaRPr lang="en-US" dirty="0" smtClean="0"/>
          </a:p>
          <a:p>
            <a:r>
              <a:rPr lang="en-US" dirty="0" smtClean="0"/>
              <a:t>“Do you think there is another assignment that might be more useful for you?”</a:t>
            </a:r>
          </a:p>
          <a:p>
            <a:endParaRPr lang="en-US" dirty="0" smtClean="0"/>
          </a:p>
          <a:p>
            <a:r>
              <a:rPr lang="en-US" dirty="0" smtClean="0"/>
              <a:t>“What will you have to do to keep your plan working?”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Some Special Challenges </a:t>
            </a:r>
            <a:br>
              <a:rPr lang="en-US" dirty="0" smtClean="0"/>
            </a:br>
            <a:r>
              <a:rPr lang="en-US" dirty="0" smtClean="0"/>
              <a:t>The </a:t>
            </a:r>
            <a:r>
              <a:rPr lang="en-US" dirty="0" err="1" smtClean="0"/>
              <a:t>Noncommunicative</a:t>
            </a:r>
            <a:r>
              <a:rPr lang="en-US" dirty="0" smtClean="0"/>
              <a:t> Person</a:t>
            </a:r>
            <a:endParaRPr lang="en-US" dirty="0"/>
          </a:p>
        </p:txBody>
      </p:sp>
      <p:sp>
        <p:nvSpPr>
          <p:cNvPr id="3" name="Content Placeholder 2"/>
          <p:cNvSpPr>
            <a:spLocks noGrp="1"/>
          </p:cNvSpPr>
          <p:nvPr>
            <p:ph idx="1"/>
          </p:nvPr>
        </p:nvSpPr>
        <p:spPr>
          <a:xfrm>
            <a:off x="533400" y="1447800"/>
            <a:ext cx="8229600" cy="4709160"/>
          </a:xfrm>
        </p:spPr>
        <p:txBody>
          <a:bodyPr>
            <a:noAutofit/>
          </a:bodyPr>
          <a:lstStyle/>
          <a:p>
            <a:pPr lvl="0"/>
            <a:r>
              <a:rPr lang="en-US" dirty="0" smtClean="0"/>
              <a:t>For many individuals, a common psychological response to crisis is to psychologically and behaviorally withdraw. This withdrawal is often underscored by a </a:t>
            </a:r>
            <a:r>
              <a:rPr lang="en-US" dirty="0" err="1" smtClean="0"/>
              <a:t>noncommunicative</a:t>
            </a:r>
            <a:r>
              <a:rPr lang="en-US" dirty="0" smtClean="0"/>
              <a:t> posture.</a:t>
            </a:r>
          </a:p>
          <a:p>
            <a:pPr lvl="0">
              <a:buNone/>
            </a:pPr>
            <a:r>
              <a:rPr lang="en-US" dirty="0" smtClean="0"/>
              <a:t> 	When approaching someone who is </a:t>
            </a:r>
            <a:r>
              <a:rPr lang="en-US" dirty="0" err="1" smtClean="0"/>
              <a:t>noncommunicative</a:t>
            </a:r>
            <a:r>
              <a:rPr lang="en-US" dirty="0" smtClean="0"/>
              <a:t>, it’s important that you rule out any medical conditions that would interfere with communication. Physical shock, head injury, hypoglycemia, hypothermia and dissociative states are serious conditions that should be referred for acute medical care.</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Special Challenges </a:t>
            </a:r>
            <a:br>
              <a:rPr lang="en-US" dirty="0" smtClean="0"/>
            </a:br>
            <a:r>
              <a:rPr lang="en-US" dirty="0" smtClean="0"/>
              <a:t>The </a:t>
            </a:r>
            <a:r>
              <a:rPr lang="en-US" dirty="0" err="1" smtClean="0"/>
              <a:t>Noncommunicative</a:t>
            </a:r>
            <a:r>
              <a:rPr lang="en-US" dirty="0" smtClean="0"/>
              <a:t> Person</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You could begin with a reflection technique. “You look like you’re having a hard time with this one.” Following up with an offer to help may be of further value, “What can I do to help you right now.”</a:t>
            </a:r>
          </a:p>
          <a:p>
            <a:r>
              <a:rPr lang="en-US" dirty="0" smtClean="0"/>
              <a:t>Once ruling out these and any related conditions, approach the </a:t>
            </a:r>
            <a:r>
              <a:rPr lang="en-US" dirty="0" err="1" smtClean="0"/>
              <a:t>noncommunicative</a:t>
            </a:r>
            <a:r>
              <a:rPr lang="en-US" dirty="0" smtClean="0"/>
              <a:t> individual with the goal of achieving what is in their best interest, not necessarily getting them to communicate, although this is usually helpful.</a:t>
            </a:r>
          </a:p>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Special Challenges </a:t>
            </a:r>
            <a:br>
              <a:rPr lang="en-US" dirty="0" smtClean="0"/>
            </a:br>
            <a:r>
              <a:rPr lang="en-US" dirty="0" smtClean="0"/>
              <a:t>The </a:t>
            </a:r>
            <a:r>
              <a:rPr lang="en-US" dirty="0" err="1" smtClean="0"/>
              <a:t>Noncommunicative</a:t>
            </a:r>
            <a:r>
              <a:rPr lang="en-US" dirty="0" smtClean="0"/>
              <a:t> Person</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z="3000" dirty="0" smtClean="0"/>
              <a:t>If the person in crisis expresses a desire to be left alone, it is usually a good idea to offer one more time then acquiesce to the request, if you believe the person is no threat to self or others. If you aren’t sure, it may be a good idea to remain in somewhat close proximity. Remember, it’s possible for the crisis responder to be perceived as intrusive or insensitive if you don’t honor their request for solitude or privacy. This may result in hostility being expressed toward you. Or, it may drive the person in crisis deeper into psychological retreat.</a:t>
            </a:r>
          </a:p>
          <a:p>
            <a:pPr>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Special Challenges </a:t>
            </a:r>
            <a:br>
              <a:rPr lang="en-US" dirty="0" smtClean="0"/>
            </a:br>
            <a:r>
              <a:rPr lang="en-US" dirty="0" smtClean="0"/>
              <a:t>The </a:t>
            </a:r>
            <a:r>
              <a:rPr lang="en-US" dirty="0" err="1" smtClean="0"/>
              <a:t>Noncommunicative</a:t>
            </a:r>
            <a:r>
              <a:rPr lang="en-US" dirty="0" smtClean="0"/>
              <a:t> Person</a:t>
            </a:r>
            <a:endParaRPr lang="en-US" dirty="0"/>
          </a:p>
        </p:txBody>
      </p:sp>
      <p:sp>
        <p:nvSpPr>
          <p:cNvPr id="3" name="Content Placeholder 2"/>
          <p:cNvSpPr>
            <a:spLocks noGrp="1"/>
          </p:cNvSpPr>
          <p:nvPr>
            <p:ph idx="1"/>
          </p:nvPr>
        </p:nvSpPr>
        <p:spPr/>
        <p:txBody>
          <a:bodyPr/>
          <a:lstStyle/>
          <a:p>
            <a:pPr lvl="0"/>
            <a:r>
              <a:rPr lang="en-US" dirty="0" smtClean="0"/>
              <a:t>On the other hand, it’s irresponsible to leave someone alone who is incapable or independent functioning. Don’t leave an emotionally impaired individual until they are no longer impaired or is turned over to the care of someone of equal or greater professional competence that you.</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1676400" y="0"/>
            <a:ext cx="567756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Dazed or Nonresponsive Person</a:t>
            </a:r>
            <a:endParaRPr lang="en-US" dirty="0"/>
          </a:p>
        </p:txBody>
      </p:sp>
      <p:sp>
        <p:nvSpPr>
          <p:cNvPr id="3" name="Content Placeholder 2"/>
          <p:cNvSpPr>
            <a:spLocks noGrp="1"/>
          </p:cNvSpPr>
          <p:nvPr>
            <p:ph idx="1"/>
          </p:nvPr>
        </p:nvSpPr>
        <p:spPr>
          <a:xfrm>
            <a:off x="457200" y="1447800"/>
            <a:ext cx="8229600" cy="5181600"/>
          </a:xfrm>
        </p:spPr>
        <p:txBody>
          <a:bodyPr>
            <a:noAutofit/>
          </a:bodyPr>
          <a:lstStyle/>
          <a:p>
            <a:r>
              <a:rPr lang="en-US" sz="2400" dirty="0" smtClean="0"/>
              <a:t>Upon occasion, the crisis responder will encounter individuals who seemed “dazed” or otherwise nonresponsive. </a:t>
            </a:r>
            <a:r>
              <a:rPr lang="en-US" sz="2400" i="1" dirty="0" smtClean="0"/>
              <a:t>They seem to simply stare out into space.</a:t>
            </a:r>
            <a:endParaRPr lang="en-US" sz="2400" dirty="0" smtClean="0"/>
          </a:p>
          <a:p>
            <a:pPr lvl="0"/>
            <a:r>
              <a:rPr lang="en-US" sz="2400" dirty="0" smtClean="0"/>
              <a:t>The first task is to insure that this person is medically stable. The crisis responder must do the best he/she can do to rule out medical origins for the nonresponsive state. Factors such as toxins, hypoglycemia, blood loss, drug reactions and closed or open head injury must be ruled out or attended to prior to any psychotherapeutic tactic being initiated.</a:t>
            </a:r>
          </a:p>
          <a:p>
            <a:pPr lvl="0"/>
            <a:r>
              <a:rPr lang="en-US" sz="2400" dirty="0" smtClean="0"/>
              <a:t>The classic psychogenic nonresponsive state may have several potential mechanisms of action:</a:t>
            </a:r>
          </a:p>
          <a:p>
            <a:pPr>
              <a:buNone/>
            </a:pP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143000"/>
          </a:xfrm>
        </p:spPr>
        <p:txBody>
          <a:bodyPr>
            <a:normAutofit fontScale="90000"/>
          </a:bodyPr>
          <a:lstStyle/>
          <a:p>
            <a:r>
              <a:rPr lang="en-US" dirty="0" smtClean="0"/>
              <a:t>The Dazed or Nonresponsive Person</a:t>
            </a:r>
            <a:endParaRPr lang="en-US" dirty="0"/>
          </a:p>
        </p:txBody>
      </p:sp>
      <p:sp>
        <p:nvSpPr>
          <p:cNvPr id="3" name="Content Placeholder 2"/>
          <p:cNvSpPr>
            <a:spLocks noGrp="1"/>
          </p:cNvSpPr>
          <p:nvPr>
            <p:ph idx="1"/>
          </p:nvPr>
        </p:nvSpPr>
        <p:spPr/>
        <p:txBody>
          <a:bodyPr>
            <a:normAutofit/>
          </a:bodyPr>
          <a:lstStyle/>
          <a:p>
            <a:pPr lvl="0"/>
            <a:r>
              <a:rPr lang="en-US" dirty="0" smtClean="0"/>
              <a:t>a </a:t>
            </a:r>
            <a:r>
              <a:rPr lang="en-US" dirty="0" err="1" smtClean="0"/>
              <a:t>parasympathetically</a:t>
            </a:r>
            <a:r>
              <a:rPr lang="en-US" dirty="0" smtClean="0"/>
              <a:t>—mediated “spill over effect”;</a:t>
            </a:r>
          </a:p>
          <a:p>
            <a:pPr lvl="0"/>
            <a:r>
              <a:rPr lang="en-US" dirty="0" smtClean="0"/>
              <a:t>a vegetative depressive syndrome;</a:t>
            </a:r>
          </a:p>
          <a:p>
            <a:pPr lvl="0"/>
            <a:r>
              <a:rPr lang="en-US" dirty="0" smtClean="0"/>
              <a:t>feelings of being overwhelmed, leading to acute </a:t>
            </a:r>
            <a:r>
              <a:rPr lang="en-US" dirty="0" err="1" smtClean="0"/>
              <a:t>attentional</a:t>
            </a:r>
            <a:r>
              <a:rPr lang="en-US" dirty="0" smtClean="0"/>
              <a:t> deficits, helpless and / or hopeless perceptions:</a:t>
            </a:r>
          </a:p>
          <a:p>
            <a:pPr lvl="0"/>
            <a:r>
              <a:rPr lang="en-US" dirty="0" smtClean="0"/>
              <a:t>extreme physical and / or psychological fatigue; and,</a:t>
            </a:r>
          </a:p>
          <a:p>
            <a:pPr lvl="0"/>
            <a:r>
              <a:rPr lang="en-US" dirty="0" err="1" smtClean="0"/>
              <a:t>peritraumatic</a:t>
            </a:r>
            <a:r>
              <a:rPr lang="en-US" dirty="0" smtClean="0"/>
              <a:t> dissociation.</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Dazed or Nonresponsive Person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Use the section on the </a:t>
            </a:r>
            <a:r>
              <a:rPr lang="en-US" dirty="0" err="1" smtClean="0"/>
              <a:t>noncommunicative</a:t>
            </a:r>
            <a:r>
              <a:rPr lang="en-US" dirty="0" smtClean="0"/>
              <a:t> person for suggestions on how to approach the nonresponsive individual.</a:t>
            </a:r>
          </a:p>
          <a:p>
            <a:endParaRPr lang="en-US" dirty="0" smtClean="0"/>
          </a:p>
          <a:p>
            <a:r>
              <a:rPr lang="en-US" dirty="0" smtClean="0"/>
              <a:t>When dealing with the nonresponsive individual, it is even more imperative that this person not be left alone. Silent supportive attendance should be maintained for up to an hour. Should the symptoms persist, consideration should be given to taking the person in crisis to an emergency room or some qualified health practitioner for assessment.</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a:t>
            </a:r>
            <a:endParaRPr lang="en-US" dirty="0"/>
          </a:p>
        </p:txBody>
      </p:sp>
      <p:pic>
        <p:nvPicPr>
          <p:cNvPr id="6" name="Picture 5"/>
          <p:cNvPicPr/>
          <p:nvPr/>
        </p:nvPicPr>
        <p:blipFill>
          <a:blip r:embed="rId3" cstate="print"/>
          <a:srcRect/>
          <a:stretch>
            <a:fillRect/>
          </a:stretch>
        </p:blipFill>
        <p:spPr bwMode="auto">
          <a:xfrm>
            <a:off x="5029200" y="1752600"/>
            <a:ext cx="3210560" cy="469138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533400" y="1676400"/>
            <a:ext cx="38100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905000" y="457200"/>
            <a:ext cx="4635500" cy="60554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Trauma</a:t>
            </a:r>
            <a:endParaRPr lang="en-US" dirty="0"/>
          </a:p>
        </p:txBody>
      </p:sp>
      <p:sp>
        <p:nvSpPr>
          <p:cNvPr id="3" name="Content Placeholder 2"/>
          <p:cNvSpPr>
            <a:spLocks noGrp="1"/>
          </p:cNvSpPr>
          <p:nvPr>
            <p:ph idx="1"/>
          </p:nvPr>
        </p:nvSpPr>
        <p:spPr/>
        <p:txBody>
          <a:bodyPr>
            <a:normAutofit/>
          </a:bodyPr>
          <a:lstStyle/>
          <a:p>
            <a:pPr>
              <a:buNone/>
            </a:pPr>
            <a:r>
              <a:rPr lang="en-US" dirty="0" smtClean="0"/>
              <a:t>1) How trauma impacts our thinking ability	 </a:t>
            </a:r>
          </a:p>
          <a:p>
            <a:pPr lvl="0"/>
            <a:r>
              <a:rPr lang="en-US" dirty="0" smtClean="0"/>
              <a:t>Confusion</a:t>
            </a:r>
          </a:p>
          <a:p>
            <a:pPr lvl="0"/>
            <a:r>
              <a:rPr lang="en-US" dirty="0" smtClean="0"/>
              <a:t>Poor Problem Solving				</a:t>
            </a:r>
          </a:p>
          <a:p>
            <a:pPr lvl="0"/>
            <a:r>
              <a:rPr lang="en-US" dirty="0" smtClean="0"/>
              <a:t>Distractibility					</a:t>
            </a:r>
          </a:p>
          <a:p>
            <a:pPr lvl="0"/>
            <a:r>
              <a:rPr lang="en-US" dirty="0" smtClean="0"/>
              <a:t>Inattention					</a:t>
            </a:r>
          </a:p>
          <a:p>
            <a:pPr lvl="0"/>
            <a:r>
              <a:rPr lang="en-US" dirty="0" smtClean="0"/>
              <a:t>Difficulty with Simple Arithmetic		</a:t>
            </a:r>
          </a:p>
          <a:p>
            <a:pPr lvl="0"/>
            <a:r>
              <a:rPr lang="en-US" dirty="0" err="1" smtClean="0"/>
              <a:t>Hypervigilence</a:t>
            </a:r>
            <a:r>
              <a:rPr lang="en-US" dirty="0" smtClean="0"/>
              <a:t>					</a:t>
            </a:r>
          </a:p>
          <a:p>
            <a:pPr lvl="0"/>
            <a:r>
              <a:rPr lang="en-US" dirty="0" smtClean="0"/>
              <a:t>Disorientation of Time, Place or Person	</a:t>
            </a:r>
          </a:p>
          <a:p>
            <a:pPr lvl="0"/>
            <a:r>
              <a:rPr lang="en-US" dirty="0" smtClean="0"/>
              <a:t>Heightened or Lowered Alertness  		</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Trauma</a:t>
            </a:r>
            <a:endParaRPr lang="en-US" dirty="0"/>
          </a:p>
        </p:txBody>
      </p:sp>
      <p:sp>
        <p:nvSpPr>
          <p:cNvPr id="3" name="Content Placeholder 2"/>
          <p:cNvSpPr>
            <a:spLocks noGrp="1"/>
          </p:cNvSpPr>
          <p:nvPr>
            <p:ph idx="1"/>
          </p:nvPr>
        </p:nvSpPr>
        <p:spPr/>
        <p:txBody>
          <a:bodyPr/>
          <a:lstStyle/>
          <a:p>
            <a:pPr>
              <a:buNone/>
            </a:pPr>
            <a:r>
              <a:rPr lang="en-US" dirty="0" smtClean="0"/>
              <a:t>2) How trauma impacts our behavior</a:t>
            </a:r>
          </a:p>
          <a:p>
            <a:pPr lvl="0"/>
            <a:r>
              <a:rPr lang="en-US" dirty="0" smtClean="0"/>
              <a:t>Difficulty Sleeping</a:t>
            </a:r>
          </a:p>
          <a:p>
            <a:pPr lvl="0"/>
            <a:r>
              <a:rPr lang="en-US" dirty="0" smtClean="0"/>
              <a:t>Nightmares</a:t>
            </a:r>
          </a:p>
          <a:p>
            <a:pPr lvl="0"/>
            <a:r>
              <a:rPr lang="en-US" dirty="0" smtClean="0"/>
              <a:t>Appetite Disturbance</a:t>
            </a:r>
          </a:p>
          <a:p>
            <a:pPr lvl="0"/>
            <a:r>
              <a:rPr lang="en-US" dirty="0" err="1" smtClean="0"/>
              <a:t>Hypervigilence</a:t>
            </a:r>
            <a:endParaRPr lang="en-US" dirty="0" smtClean="0"/>
          </a:p>
          <a:p>
            <a:pPr lvl="0"/>
            <a:r>
              <a:rPr lang="en-US" dirty="0" smtClean="0"/>
              <a:t>Startle Response</a:t>
            </a:r>
          </a:p>
          <a:p>
            <a:pPr lvl="0"/>
            <a:r>
              <a:rPr lang="en-US" dirty="0" smtClean="0"/>
              <a:t>Withdrawal from Crowd</a:t>
            </a:r>
          </a:p>
          <a:p>
            <a:pPr lvl="0"/>
            <a:r>
              <a:rPr lang="en-US" dirty="0" smtClean="0"/>
              <a:t>Isolation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Trauma</a:t>
            </a:r>
            <a:endParaRPr lang="en-US" dirty="0"/>
          </a:p>
        </p:txBody>
      </p:sp>
      <p:sp>
        <p:nvSpPr>
          <p:cNvPr id="3" name="Content Placeholder 2"/>
          <p:cNvSpPr>
            <a:spLocks noGrp="1"/>
          </p:cNvSpPr>
          <p:nvPr>
            <p:ph idx="1"/>
          </p:nvPr>
        </p:nvSpPr>
        <p:spPr/>
        <p:txBody>
          <a:bodyPr/>
          <a:lstStyle/>
          <a:p>
            <a:pPr>
              <a:buNone/>
            </a:pPr>
            <a:r>
              <a:rPr lang="en-US" dirty="0" smtClean="0"/>
              <a:t>3) The emotional reactions created by trauma	 </a:t>
            </a:r>
            <a:endParaRPr lang="en-US" sz="1800" dirty="0" smtClean="0"/>
          </a:p>
          <a:p>
            <a:pPr lvl="2"/>
            <a:r>
              <a:rPr lang="en-US" sz="2800" dirty="0" smtClean="0"/>
              <a:t>Guilt					 </a:t>
            </a:r>
          </a:p>
          <a:p>
            <a:pPr lvl="2"/>
            <a:r>
              <a:rPr lang="en-US" sz="2800" dirty="0" smtClean="0"/>
              <a:t>Anger					      </a:t>
            </a:r>
          </a:p>
          <a:p>
            <a:pPr lvl="2"/>
            <a:r>
              <a:rPr lang="en-US" sz="2800" dirty="0" smtClean="0"/>
              <a:t>Fear </a:t>
            </a:r>
          </a:p>
          <a:p>
            <a:pPr lvl="2"/>
            <a:r>
              <a:rPr lang="en-US" sz="2800" dirty="0" smtClean="0"/>
              <a:t>Anxiety</a:t>
            </a:r>
          </a:p>
          <a:p>
            <a:pPr lvl="2"/>
            <a:r>
              <a:rPr lang="en-US" sz="2800" dirty="0" smtClean="0"/>
              <a:t>Shock</a:t>
            </a:r>
          </a:p>
          <a:p>
            <a:pPr>
              <a:buNone/>
            </a:pPr>
            <a:r>
              <a:rPr lang="en-US" dirty="0" smtClean="0"/>
              <a:t>4) Physical</a:t>
            </a:r>
          </a:p>
          <a:p>
            <a:pPr>
              <a:tabLst>
                <a:tab pos="3892550" algn="l"/>
              </a:tabLst>
            </a:pPr>
            <a:r>
              <a:rPr lang="en-US" dirty="0" smtClean="0"/>
              <a:t>Our immune system takes a hit </a:t>
            </a:r>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PTSD</a:t>
            </a:r>
            <a:endParaRPr lang="en-US" dirty="0"/>
          </a:p>
        </p:txBody>
      </p:sp>
      <p:sp>
        <p:nvSpPr>
          <p:cNvPr id="3" name="Content Placeholder 2"/>
          <p:cNvSpPr>
            <a:spLocks noGrp="1"/>
          </p:cNvSpPr>
          <p:nvPr>
            <p:ph idx="1"/>
          </p:nvPr>
        </p:nvSpPr>
        <p:spPr/>
        <p:txBody>
          <a:bodyPr>
            <a:normAutofit/>
          </a:bodyPr>
          <a:lstStyle/>
          <a:p>
            <a:pPr>
              <a:buNone/>
            </a:pPr>
            <a:r>
              <a:rPr lang="en-US" dirty="0" smtClean="0"/>
              <a:t>PTSD Symptoms:</a:t>
            </a:r>
          </a:p>
          <a:p>
            <a:pPr marL="651510" indent="-514350"/>
            <a:r>
              <a:rPr lang="en-US" dirty="0" smtClean="0"/>
              <a:t>Flashbacks </a:t>
            </a:r>
          </a:p>
          <a:p>
            <a:pPr marL="651510" indent="-514350"/>
            <a:r>
              <a:rPr lang="en-US" dirty="0" smtClean="0"/>
              <a:t>Traumatic Dreams</a:t>
            </a:r>
          </a:p>
          <a:p>
            <a:pPr marL="651510" indent="-514350"/>
            <a:r>
              <a:rPr lang="en-US" dirty="0" smtClean="0"/>
              <a:t>Memory Disturbance</a:t>
            </a:r>
          </a:p>
          <a:p>
            <a:pPr marL="651510" indent="-514350"/>
            <a:r>
              <a:rPr lang="en-US" dirty="0" smtClean="0"/>
              <a:t>Persistent Intrusive Recollections</a:t>
            </a:r>
          </a:p>
          <a:p>
            <a:pPr marL="651510" indent="-514350"/>
            <a:r>
              <a:rPr lang="en-US" dirty="0" smtClean="0"/>
              <a:t>Self Medication – Substance Abuse</a:t>
            </a:r>
          </a:p>
          <a:p>
            <a:pPr marL="651510" indent="-514350"/>
            <a:r>
              <a:rPr lang="en-US" dirty="0" smtClean="0"/>
              <a:t>Anger Irritability</a:t>
            </a:r>
          </a:p>
          <a:p>
            <a:pPr marL="651510" indent="-514350"/>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ggies.png"/>
          <p:cNvPicPr>
            <a:picLocks noGrp="1" noChangeAspect="1"/>
          </p:cNvPicPr>
          <p:nvPr>
            <p:ph idx="1"/>
          </p:nvPr>
        </p:nvPicPr>
        <p:blipFill>
          <a:blip r:embed="rId2" cstate="print"/>
          <a:stretch>
            <a:fillRect/>
          </a:stretch>
        </p:blipFill>
        <p:spPr>
          <a:xfrm>
            <a:off x="533400" y="1066800"/>
            <a:ext cx="8160455" cy="545977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PTSD</a:t>
            </a:r>
            <a:endParaRPr lang="en-US" dirty="0"/>
          </a:p>
        </p:txBody>
      </p:sp>
      <p:sp>
        <p:nvSpPr>
          <p:cNvPr id="3" name="Content Placeholder 2"/>
          <p:cNvSpPr>
            <a:spLocks noGrp="1"/>
          </p:cNvSpPr>
          <p:nvPr>
            <p:ph idx="1"/>
          </p:nvPr>
        </p:nvSpPr>
        <p:spPr/>
        <p:txBody>
          <a:bodyPr/>
          <a:lstStyle/>
          <a:p>
            <a:pPr>
              <a:buNone/>
            </a:pPr>
            <a:r>
              <a:rPr lang="en-US" dirty="0" smtClean="0"/>
              <a:t>PTSD Symptoms:</a:t>
            </a:r>
          </a:p>
          <a:p>
            <a:pPr marL="651510" indent="-514350"/>
            <a:r>
              <a:rPr lang="en-US" dirty="0" smtClean="0"/>
              <a:t>Dazed or Numb Appearance</a:t>
            </a:r>
          </a:p>
          <a:p>
            <a:pPr marL="651510" indent="-514350"/>
            <a:r>
              <a:rPr lang="en-US" dirty="0" smtClean="0"/>
              <a:t>Panic Attacks</a:t>
            </a:r>
          </a:p>
          <a:p>
            <a:pPr marL="651510" indent="-514350"/>
            <a:r>
              <a:rPr lang="en-US" dirty="0" smtClean="0"/>
              <a:t>Phobia Formation</a:t>
            </a:r>
          </a:p>
          <a:p>
            <a:pPr marL="651510" indent="-514350"/>
            <a:r>
              <a:rPr lang="en-US" dirty="0" smtClean="0"/>
              <a:t>Startle Response</a:t>
            </a:r>
          </a:p>
          <a:p>
            <a:pPr marL="651510" indent="-514350"/>
            <a:r>
              <a:rPr lang="en-US" dirty="0" smtClean="0"/>
              <a:t>Hyper-Vigilance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Trauma</a:t>
            </a:r>
            <a:endParaRPr lang="en-US" dirty="0"/>
          </a:p>
        </p:txBody>
      </p:sp>
      <p:sp>
        <p:nvSpPr>
          <p:cNvPr id="3" name="Content Placeholder 2"/>
          <p:cNvSpPr>
            <a:spLocks noGrp="1"/>
          </p:cNvSpPr>
          <p:nvPr>
            <p:ph idx="1"/>
          </p:nvPr>
        </p:nvSpPr>
        <p:spPr/>
        <p:txBody>
          <a:bodyPr/>
          <a:lstStyle/>
          <a:p>
            <a:r>
              <a:rPr lang="en-US" dirty="0" smtClean="0"/>
              <a:t>Exposure to trauma that is repeated is more disabling as is those events that are unpredictable. </a:t>
            </a:r>
          </a:p>
          <a:p>
            <a:r>
              <a:rPr lang="en-US" dirty="0" smtClean="0"/>
              <a:t>Violation by another person is always worse that an impersonal trauma. </a:t>
            </a:r>
          </a:p>
          <a:p>
            <a:r>
              <a:rPr lang="en-US" dirty="0" smtClean="0"/>
              <a:t>Hidden traumas occur when the trauma has been repressed, when you live in an environment that is trauma blind.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Trauma</a:t>
            </a:r>
            <a:endParaRPr lang="en-US" dirty="0"/>
          </a:p>
        </p:txBody>
      </p:sp>
      <p:sp>
        <p:nvSpPr>
          <p:cNvPr id="3" name="Content Placeholder 2"/>
          <p:cNvSpPr>
            <a:spLocks noGrp="1"/>
          </p:cNvSpPr>
          <p:nvPr>
            <p:ph idx="1"/>
          </p:nvPr>
        </p:nvSpPr>
        <p:spPr/>
        <p:txBody>
          <a:bodyPr/>
          <a:lstStyle/>
          <a:p>
            <a:r>
              <a:rPr lang="en-US" dirty="0" smtClean="0"/>
              <a:t>In trauma there is two kinds of suffering, one is the trauma caused by the suffering living with the experience and the aftermath. And the second type of suffering is part of the healing process. This is the pain that was too overwhelming to feel before.</a:t>
            </a:r>
          </a:p>
          <a:p>
            <a:r>
              <a:rPr lang="en-US" dirty="0" smtClean="0"/>
              <a:t>Traumatic events are like thieves that takes something from us.</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Trauma</a:t>
            </a:r>
            <a:endParaRPr lang="en-US" dirty="0"/>
          </a:p>
        </p:txBody>
      </p:sp>
      <p:sp>
        <p:nvSpPr>
          <p:cNvPr id="3" name="Content Placeholder 2"/>
          <p:cNvSpPr>
            <a:spLocks noGrp="1"/>
          </p:cNvSpPr>
          <p:nvPr>
            <p:ph idx="1"/>
          </p:nvPr>
        </p:nvSpPr>
        <p:spPr>
          <a:xfrm>
            <a:off x="533400" y="1447800"/>
            <a:ext cx="8229600" cy="4709160"/>
          </a:xfrm>
        </p:spPr>
        <p:txBody>
          <a:bodyPr/>
          <a:lstStyle/>
          <a:p>
            <a:r>
              <a:rPr lang="en-US" dirty="0" smtClean="0"/>
              <a:t>One analogy sometimes used to describe traumatic states is that of a river that has become blocked by debris. When the water is not flowing freely it disturbs the life systems. Parts that are blocked become starved of life, while parts that are flooded become endangered in other ways.</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Trauma</a:t>
            </a:r>
            <a:endParaRPr lang="en-US" dirty="0"/>
          </a:p>
        </p:txBody>
      </p:sp>
      <p:sp>
        <p:nvSpPr>
          <p:cNvPr id="3" name="Content Placeholder 2"/>
          <p:cNvSpPr>
            <a:spLocks noGrp="1"/>
          </p:cNvSpPr>
          <p:nvPr>
            <p:ph idx="1"/>
          </p:nvPr>
        </p:nvSpPr>
        <p:spPr/>
        <p:txBody>
          <a:bodyPr/>
          <a:lstStyle/>
          <a:p>
            <a:r>
              <a:rPr lang="en-US" dirty="0" smtClean="0"/>
              <a:t>The danger for trauma victims is that the “chapter” of their autobiography becomes the only one that counts.</a:t>
            </a:r>
          </a:p>
          <a:p>
            <a:r>
              <a:rPr lang="en-US" dirty="0" smtClean="0"/>
              <a:t>It’s difficult to heal unless we change our negative self-talk to a positive realistic statements.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p:txBody>
          <a:bodyPr>
            <a:normAutofit/>
          </a:bodyPr>
          <a:lstStyle/>
          <a:p>
            <a:r>
              <a:rPr lang="en-US" sz="3200" dirty="0" smtClean="0"/>
              <a:t>I am not sure exactly how it works, but this is amazingly accurate. Read the full description before looking at the picture.</a:t>
            </a:r>
          </a:p>
          <a:p>
            <a:r>
              <a:rPr lang="en-US" sz="3200" dirty="0" smtClean="0"/>
              <a:t>The picture below has 2 identical dolphins in it. It was used in a case study on stress levels at St. Mary’s Hospital.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a:xfrm>
            <a:off x="381000" y="1219200"/>
            <a:ext cx="8458200" cy="5638800"/>
          </a:xfrm>
        </p:spPr>
        <p:txBody>
          <a:bodyPr>
            <a:normAutofit lnSpcReduction="10000"/>
          </a:bodyPr>
          <a:lstStyle/>
          <a:p>
            <a:r>
              <a:rPr lang="en-US" sz="3200" dirty="0" smtClean="0"/>
              <a:t>Look at both dolphins jumping out of the water. The dolphins are identical. A closely monitored scientific study revealed that, in spite of the fact that the dolphins are identical, a person under stress would find differences in the two dolphins. The more differences a person finds between the dolphins, the more stress that person is experiencing. </a:t>
            </a:r>
          </a:p>
          <a:p>
            <a:r>
              <a:rPr lang="en-US" sz="3200" dirty="0" smtClean="0"/>
              <a:t>Look at the photograph and if you find more than one or two differences you may want to take a vacation.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209800" y="457200"/>
            <a:ext cx="4131973" cy="58591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Limbic System of the Brain</a:t>
            </a:r>
            <a:endParaRPr lang="en-US" dirty="0"/>
          </a:p>
        </p:txBody>
      </p:sp>
      <p:pic>
        <p:nvPicPr>
          <p:cNvPr id="4" name="il_fi" descr="http://tamutimes.tamu.edu/files/2012/10/brain4.jpg"/>
          <p:cNvPicPr>
            <a:picLocks noGrp="1"/>
          </p:cNvPicPr>
          <p:nvPr>
            <p:ph idx="1"/>
          </p:nvPr>
        </p:nvPicPr>
        <p:blipFill>
          <a:blip r:embed="rId2" cstate="print"/>
          <a:srcRect/>
          <a:stretch>
            <a:fillRect/>
          </a:stretch>
        </p:blipFill>
        <p:spPr bwMode="auto">
          <a:xfrm>
            <a:off x="381000" y="1524000"/>
            <a:ext cx="8305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he brain 2.png"/>
          <p:cNvPicPr>
            <a:picLocks noGrp="1" noChangeAspect="1"/>
          </p:cNvPicPr>
          <p:nvPr>
            <p:ph idx="1"/>
          </p:nvPr>
        </p:nvPicPr>
        <p:blipFill>
          <a:blip r:embed="rId2" cstate="print"/>
          <a:stretch>
            <a:fillRect/>
          </a:stretch>
        </p:blipFill>
        <p:spPr>
          <a:xfrm>
            <a:off x="1981200" y="557636"/>
            <a:ext cx="4724399" cy="6194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orm fish.png"/>
          <p:cNvPicPr>
            <a:picLocks noGrp="1" noChangeAspect="1"/>
          </p:cNvPicPr>
          <p:nvPr>
            <p:ph idx="1"/>
          </p:nvPr>
        </p:nvPicPr>
        <p:blipFill>
          <a:blip r:embed="rId2" cstate="print"/>
          <a:stretch>
            <a:fillRect/>
          </a:stretch>
        </p:blipFill>
        <p:spPr>
          <a:xfrm>
            <a:off x="304800" y="762000"/>
            <a:ext cx="8514586" cy="572930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6" name="Content Placeholder 5" descr="left brain2.png"/>
          <p:cNvPicPr>
            <a:picLocks noGrp="1" noChangeAspect="1"/>
          </p:cNvPicPr>
          <p:nvPr>
            <p:ph idx="1"/>
          </p:nvPr>
        </p:nvPicPr>
        <p:blipFill>
          <a:blip r:embed="rId2" cstate="print"/>
          <a:stretch>
            <a:fillRect/>
          </a:stretch>
        </p:blipFill>
        <p:spPr>
          <a:xfrm>
            <a:off x="1828800" y="1449063"/>
            <a:ext cx="5638800" cy="51499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4" name="Content Placeholder 3" descr="left brain3.png"/>
          <p:cNvPicPr>
            <a:picLocks noGrp="1" noChangeAspect="1"/>
          </p:cNvPicPr>
          <p:nvPr>
            <p:ph idx="1"/>
          </p:nvPr>
        </p:nvPicPr>
        <p:blipFill>
          <a:blip r:embed="rId2" cstate="print"/>
          <a:stretch>
            <a:fillRect/>
          </a:stretch>
        </p:blipFill>
        <p:spPr>
          <a:xfrm>
            <a:off x="965507" y="1219200"/>
            <a:ext cx="6806893" cy="516253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4" name="Content Placeholder 3" descr="left brain.png"/>
          <p:cNvPicPr>
            <a:picLocks noGrp="1" noChangeAspect="1"/>
          </p:cNvPicPr>
          <p:nvPr>
            <p:ph idx="1"/>
          </p:nvPr>
        </p:nvPicPr>
        <p:blipFill>
          <a:blip r:embed="rId2" cstate="print"/>
          <a:stretch>
            <a:fillRect/>
          </a:stretch>
        </p:blipFill>
        <p:spPr>
          <a:xfrm>
            <a:off x="1219200" y="1249544"/>
            <a:ext cx="7010400" cy="534384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4" name="Content Placeholder 3" descr="right brain2.png"/>
          <p:cNvPicPr>
            <a:picLocks noGrp="1" noChangeAspect="1"/>
          </p:cNvPicPr>
          <p:nvPr>
            <p:ph idx="1"/>
          </p:nvPr>
        </p:nvPicPr>
        <p:blipFill>
          <a:blip r:embed="rId2" cstate="print"/>
          <a:stretch>
            <a:fillRect/>
          </a:stretch>
        </p:blipFill>
        <p:spPr>
          <a:xfrm>
            <a:off x="1600200" y="1219200"/>
            <a:ext cx="5638800" cy="529324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4" name="Content Placeholder 3" descr="right brain3.png"/>
          <p:cNvPicPr>
            <a:picLocks noGrp="1" noChangeAspect="1"/>
          </p:cNvPicPr>
          <p:nvPr>
            <p:ph idx="1"/>
          </p:nvPr>
        </p:nvPicPr>
        <p:blipFill>
          <a:blip r:embed="rId2" cstate="print"/>
          <a:stretch>
            <a:fillRect/>
          </a:stretch>
        </p:blipFill>
        <p:spPr>
          <a:xfrm>
            <a:off x="1130160" y="1447801"/>
            <a:ext cx="6870840" cy="50039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4" name="Content Placeholder 3" descr="right brain.png"/>
          <p:cNvPicPr>
            <a:picLocks noGrp="1" noChangeAspect="1"/>
          </p:cNvPicPr>
          <p:nvPr>
            <p:ph idx="1"/>
          </p:nvPr>
        </p:nvPicPr>
        <p:blipFill>
          <a:blip r:embed="rId2" cstate="print"/>
          <a:stretch>
            <a:fillRect/>
          </a:stretch>
        </p:blipFill>
        <p:spPr>
          <a:xfrm>
            <a:off x="990600" y="1409784"/>
            <a:ext cx="6934200" cy="49269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Side</a:t>
            </a:r>
            <a:endParaRPr lang="en-US" dirty="0"/>
          </a:p>
        </p:txBody>
      </p:sp>
      <p:sp>
        <p:nvSpPr>
          <p:cNvPr id="3" name="Content Placeholder 2"/>
          <p:cNvSpPr>
            <a:spLocks noGrp="1"/>
          </p:cNvSpPr>
          <p:nvPr>
            <p:ph idx="1"/>
          </p:nvPr>
        </p:nvSpPr>
        <p:spPr/>
        <p:txBody>
          <a:bodyPr>
            <a:normAutofit/>
          </a:bodyPr>
          <a:lstStyle/>
          <a:p>
            <a:pPr>
              <a:buNone/>
            </a:pPr>
            <a:r>
              <a:rPr lang="en-US" sz="3200" dirty="0" smtClean="0"/>
              <a:t>This is where Post Traumatic Stress Disorder (PTSD) pictures come from. And traumatic memories is like a series of snapshots or a silent movie. There is no music or words. </a:t>
            </a:r>
            <a:r>
              <a:rPr lang="en-US" sz="3200" i="1" dirty="0" smtClean="0"/>
              <a:t>In counseling you want to put words and music to the pictures.</a:t>
            </a: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4" name="Content Placeholder 3" descr="juggler.png"/>
          <p:cNvPicPr>
            <a:picLocks noGrp="1" noChangeAspect="1"/>
          </p:cNvPicPr>
          <p:nvPr>
            <p:ph idx="1"/>
          </p:nvPr>
        </p:nvPicPr>
        <p:blipFill>
          <a:blip r:embed="rId2" cstate="print"/>
          <a:stretch>
            <a:fillRect/>
          </a:stretch>
        </p:blipFill>
        <p:spPr>
          <a:xfrm>
            <a:off x="762000" y="1218240"/>
            <a:ext cx="7772400" cy="558189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53000"/>
          </a:xfrm>
        </p:spPr>
        <p:txBody>
          <a:bodyPr>
            <a:noAutofit/>
          </a:bodyPr>
          <a:lstStyle/>
          <a:p>
            <a:pPr>
              <a:buNone/>
            </a:pPr>
            <a:r>
              <a:rPr lang="en-US" sz="3200" dirty="0" smtClean="0"/>
              <a:t>Women express far greater content by adding on those layers of interpretive feelings, gestures, and inflections that don’t come quite as easily to men. This is why women are much more capable of putting words to feelings, and they are better able to recognize emotion in the speech of others. in other words, the ability to “listen between the lines” comes more effortlessly to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3200" dirty="0" smtClean="0"/>
              <a:t>Men rely on the speech centers in the left side of the brain only, stretching from the temporal lobe (behind the ear) to the frontal lobe (behind the eye). This gives a very direct, straightforward way of communicating. Therefore, men respond faster to items in writing because there’s less emotion in it.</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a:bodyPr>
          <a:lstStyle/>
          <a:p>
            <a:pPr>
              <a:buNone/>
            </a:pPr>
            <a:r>
              <a:rPr lang="en-US" dirty="0" smtClean="0"/>
              <a:t>	</a:t>
            </a:r>
            <a:r>
              <a:rPr lang="en-US" sz="3200" dirty="0" smtClean="0"/>
              <a:t>I am frightened inside; the terror of death has attacked me. I am scared and shaking, and terror grips me. I said, “I wish I had wings like a dove. Then I would fly away and rest. I would wander far away and stay in the desert. I would hurry to my place of escape, far away from the wind and storm.”</a:t>
            </a:r>
          </a:p>
          <a:p>
            <a:pPr algn="r">
              <a:buNone/>
            </a:pPr>
            <a:r>
              <a:rPr lang="en-US" sz="3200" dirty="0" smtClean="0"/>
              <a:t>Psalm 55:4-8 New Century Version</a:t>
            </a:r>
          </a:p>
          <a:p>
            <a:pPr algn="r">
              <a:buNone/>
            </a:pPr>
            <a:endParaRPr lang="en-US" sz="3200" dirty="0" smtClean="0"/>
          </a:p>
          <a:p>
            <a:pPr>
              <a:buNone/>
            </a:pPr>
            <a:r>
              <a:rPr lang="en-US" sz="3200" dirty="0" smtClean="0"/>
              <a:t>	How long must I wrestle with my thoughts and everyday have sorrow in my heart?</a:t>
            </a:r>
          </a:p>
          <a:p>
            <a:pPr algn="r">
              <a:buNone/>
            </a:pPr>
            <a:r>
              <a:rPr lang="en-US" sz="3200" dirty="0" smtClean="0"/>
              <a:t>Psalm 13:2, NIV</a:t>
            </a:r>
          </a:p>
          <a:p>
            <a:pPr algn="r">
              <a:buNone/>
            </a:pPr>
            <a:endParaRPr lang="en-US" dirty="0" smtClean="0"/>
          </a:p>
          <a:p>
            <a:pPr algn="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1. There are differences in brain chemicals – serotonin – less in men – calms us down. 15% more blood flows in women’s brain. Scans show women’s brains are on all the time – doesn’t rest. Men’s comes on to use it. We zone out.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Brain</a:t>
            </a:r>
            <a:br>
              <a:rPr lang="en-US" dirty="0" smtClean="0"/>
            </a:br>
            <a:endParaRPr lang="en-US" dirty="0"/>
          </a:p>
        </p:txBody>
      </p:sp>
      <p:pic>
        <p:nvPicPr>
          <p:cNvPr id="1026" name="Picture 2" descr="C:\Users\Bryn\Pictures\brain 3.png"/>
          <p:cNvPicPr>
            <a:picLocks noChangeAspect="1" noChangeArrowheads="1"/>
          </p:cNvPicPr>
          <p:nvPr/>
        </p:nvPicPr>
        <p:blipFill>
          <a:blip r:embed="rId3" cstate="print"/>
          <a:srcRect/>
          <a:stretch>
            <a:fillRect/>
          </a:stretch>
        </p:blipFill>
        <p:spPr bwMode="auto">
          <a:xfrm>
            <a:off x="330076" y="1142999"/>
            <a:ext cx="8509124" cy="5468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Thalamus</a:t>
            </a:r>
            <a:endParaRPr lang="en-US" dirty="0"/>
          </a:p>
        </p:txBody>
      </p:sp>
      <p:pic>
        <p:nvPicPr>
          <p:cNvPr id="6" name="Content Placeholder 5" descr="thalmus.png"/>
          <p:cNvPicPr>
            <a:picLocks noGrp="1" noChangeAspect="1"/>
          </p:cNvPicPr>
          <p:nvPr>
            <p:ph idx="1"/>
          </p:nvPr>
        </p:nvPicPr>
        <p:blipFill>
          <a:blip r:embed="rId2" cstate="print"/>
          <a:stretch>
            <a:fillRect/>
          </a:stretch>
        </p:blipFill>
        <p:spPr>
          <a:xfrm>
            <a:off x="533400" y="1359662"/>
            <a:ext cx="8153400" cy="5238559"/>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Thalamus</a:t>
            </a:r>
            <a:endParaRPr lang="en-US" dirty="0"/>
          </a:p>
        </p:txBody>
      </p:sp>
      <p:sp>
        <p:nvSpPr>
          <p:cNvPr id="3" name="Content Placeholder 2"/>
          <p:cNvSpPr>
            <a:spLocks noGrp="1"/>
          </p:cNvSpPr>
          <p:nvPr>
            <p:ph idx="1"/>
          </p:nvPr>
        </p:nvSpPr>
        <p:spPr/>
        <p:txBody>
          <a:bodyPr>
            <a:normAutofit fontScale="92500"/>
          </a:bodyPr>
          <a:lstStyle/>
          <a:p>
            <a:pPr>
              <a:buNone/>
            </a:pPr>
            <a:r>
              <a:rPr lang="en-US" sz="3200" dirty="0" smtClean="0"/>
              <a:t>Receives incoming information through our senses’ sight, smell, hearing, touch, and taste, then passes it on to the other part of the brain for processing. It’s the control tower for the senses. This is a clearing house. It’s like a receiving department of a company, a vacuum cleaner which sucks it all in. It processes signals from the senses and routes them through the brain.</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Hypothalmus</a:t>
            </a:r>
            <a:endParaRPr lang="en-US" dirty="0"/>
          </a:p>
        </p:txBody>
      </p:sp>
      <p:pic>
        <p:nvPicPr>
          <p:cNvPr id="6" name="Content Placeholder 5" descr="hypothalmus.png"/>
          <p:cNvPicPr>
            <a:picLocks noGrp="1" noChangeAspect="1"/>
          </p:cNvPicPr>
          <p:nvPr>
            <p:ph idx="1"/>
          </p:nvPr>
        </p:nvPicPr>
        <p:blipFill>
          <a:blip r:embed="rId2" cstate="print"/>
          <a:stretch>
            <a:fillRect/>
          </a:stretch>
        </p:blipFill>
        <p:spPr>
          <a:xfrm>
            <a:off x="551980" y="1371600"/>
            <a:ext cx="8058620" cy="51776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Hypothalamus</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pPr>
              <a:buNone/>
            </a:pPr>
            <a:r>
              <a:rPr lang="en-US" sz="3200" dirty="0" smtClean="0"/>
              <a:t>Is referred to as the “brain” of the endocrine system because it sends out various types of chemical messengers in response to stimulation. Stimulation comes either from a thought or an external source through your five senses.</a:t>
            </a:r>
          </a:p>
          <a:p>
            <a:pPr>
              <a:buNone/>
            </a:pPr>
            <a:r>
              <a:rPr lang="en-US" sz="3200" dirty="0" smtClean="0"/>
              <a:t>The hypothalamus gland is actually the facilitator and originator of emotions in response to life circumstances, such as fear, anxiety, stress, tension, panic attacks, phobia, rage, anger and aggression.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Prefrontal Cortex</a:t>
            </a:r>
            <a:endParaRPr lang="en-US" dirty="0"/>
          </a:p>
        </p:txBody>
      </p:sp>
      <p:pic>
        <p:nvPicPr>
          <p:cNvPr id="6" name="Content Placeholder 5" descr="prefrontal.png"/>
          <p:cNvPicPr>
            <a:picLocks noGrp="1" noChangeAspect="1"/>
          </p:cNvPicPr>
          <p:nvPr>
            <p:ph idx="1"/>
          </p:nvPr>
        </p:nvPicPr>
        <p:blipFill>
          <a:blip r:embed="rId2" cstate="print"/>
          <a:stretch>
            <a:fillRect/>
          </a:stretch>
        </p:blipFill>
        <p:spPr>
          <a:xfrm>
            <a:off x="533400" y="1359662"/>
            <a:ext cx="8153400" cy="5238559"/>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Prefrontal Cortex</a:t>
            </a:r>
            <a:endParaRPr lang="en-US" dirty="0"/>
          </a:p>
        </p:txBody>
      </p:sp>
      <p:sp>
        <p:nvSpPr>
          <p:cNvPr id="3" name="Content Placeholder 2"/>
          <p:cNvSpPr>
            <a:spLocks noGrp="1"/>
          </p:cNvSpPr>
          <p:nvPr>
            <p:ph idx="1"/>
          </p:nvPr>
        </p:nvSpPr>
        <p:spPr/>
        <p:txBody>
          <a:bodyPr/>
          <a:lstStyle/>
          <a:p>
            <a:pPr>
              <a:buNone/>
            </a:pPr>
            <a:r>
              <a:rPr lang="en-US" sz="3200" dirty="0" smtClean="0"/>
              <a:t>Acts as </a:t>
            </a:r>
            <a:r>
              <a:rPr lang="en-US" sz="3200" i="1" dirty="0" smtClean="0"/>
              <a:t>supervisory system</a:t>
            </a:r>
            <a:r>
              <a:rPr lang="en-US" sz="3200" dirty="0" smtClean="0"/>
              <a:t> of the whole process of integration of emotional and cognitive functions.</a:t>
            </a:r>
          </a:p>
          <a:p>
            <a:pPr>
              <a:buNone/>
            </a:pPr>
            <a:r>
              <a:rPr lang="en-US" sz="3200" dirty="0" smtClean="0"/>
              <a:t>The CEO of the brain (executive functioning) – manager, supervisor. Emotions can shut this down.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Hippocampus</a:t>
            </a:r>
            <a:br>
              <a:rPr lang="en-US" dirty="0" smtClean="0"/>
            </a:br>
            <a:endParaRPr lang="en-US" dirty="0"/>
          </a:p>
        </p:txBody>
      </p:sp>
      <p:pic>
        <p:nvPicPr>
          <p:cNvPr id="6" name="Content Placeholder 5" descr="hippocampus.png"/>
          <p:cNvPicPr>
            <a:picLocks noGrp="1" noChangeAspect="1"/>
          </p:cNvPicPr>
          <p:nvPr>
            <p:ph idx="1"/>
          </p:nvPr>
        </p:nvPicPr>
        <p:blipFill>
          <a:blip r:embed="rId2" cstate="print"/>
          <a:stretch>
            <a:fillRect/>
          </a:stretch>
        </p:blipFill>
        <p:spPr>
          <a:xfrm>
            <a:off x="609600" y="1219200"/>
            <a:ext cx="8101019" cy="520490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Hippocampus</a:t>
            </a:r>
            <a:endParaRPr lang="en-US" dirty="0"/>
          </a:p>
        </p:txBody>
      </p:sp>
      <p:sp>
        <p:nvSpPr>
          <p:cNvPr id="3" name="Content Placeholder 2"/>
          <p:cNvSpPr>
            <a:spLocks noGrp="1"/>
          </p:cNvSpPr>
          <p:nvPr>
            <p:ph idx="1"/>
          </p:nvPr>
        </p:nvSpPr>
        <p:spPr>
          <a:xfrm>
            <a:off x="228600" y="1447800"/>
            <a:ext cx="8686800" cy="5257800"/>
          </a:xfrm>
        </p:spPr>
        <p:txBody>
          <a:bodyPr>
            <a:noAutofit/>
          </a:bodyPr>
          <a:lstStyle/>
          <a:p>
            <a:pPr>
              <a:buNone/>
            </a:pPr>
            <a:r>
              <a:rPr lang="en-US" sz="3200" dirty="0" smtClean="0"/>
              <a:t>Interprets emotional valence, memory storage (vigor); controls emotional response by transforming sensory stimuli into emotional and hormonal signals </a:t>
            </a:r>
            <a:r>
              <a:rPr lang="en-US" sz="3200" i="1" dirty="0" smtClean="0"/>
              <a:t>then refers this information</a:t>
            </a:r>
            <a:r>
              <a:rPr lang="en-US" sz="3200" dirty="0" smtClean="0"/>
              <a:t> to other parts that control behavior. This is the </a:t>
            </a:r>
            <a:r>
              <a:rPr lang="en-US" sz="3200" i="1" dirty="0" smtClean="0"/>
              <a:t>expediter</a:t>
            </a:r>
            <a:r>
              <a:rPr lang="en-US" sz="3200" dirty="0" smtClean="0"/>
              <a:t>, the </a:t>
            </a:r>
            <a:r>
              <a:rPr lang="en-US" sz="3200" i="1" dirty="0" smtClean="0"/>
              <a:t>dispenser</a:t>
            </a:r>
            <a:r>
              <a:rPr lang="en-US" sz="3200" dirty="0" smtClean="0"/>
              <a:t>, “</a:t>
            </a:r>
            <a:r>
              <a:rPr lang="en-US" sz="3200" u="sng" dirty="0" smtClean="0"/>
              <a:t>some for you and some for you</a:t>
            </a:r>
            <a:r>
              <a:rPr lang="en-US" sz="3200" dirty="0" smtClean="0"/>
              <a:t>.” It’s not fully developed at birth – 2-3.  </a:t>
            </a:r>
            <a:r>
              <a:rPr lang="en-US" sz="3200" u="sng" dirty="0" smtClean="0"/>
              <a:t>It’s smaller for men so they remember less of their emotional experience than women</a:t>
            </a:r>
            <a:r>
              <a:rPr lang="en-US" sz="3200" dirty="0" smtClean="0"/>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3600" dirty="0" smtClean="0"/>
              <a:t>“The sadness will never go away.”</a:t>
            </a:r>
          </a:p>
          <a:p>
            <a:pPr>
              <a:buNone/>
            </a:pPr>
            <a:r>
              <a:rPr lang="en-US" sz="3600" dirty="0" smtClean="0"/>
              <a:t>					Vincent Van Gogh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Hippocampus</a:t>
            </a:r>
            <a:endParaRPr lang="en-US" dirty="0"/>
          </a:p>
        </p:txBody>
      </p:sp>
      <p:sp>
        <p:nvSpPr>
          <p:cNvPr id="3" name="Content Placeholder 2"/>
          <p:cNvSpPr>
            <a:spLocks noGrp="1"/>
          </p:cNvSpPr>
          <p:nvPr>
            <p:ph idx="1"/>
          </p:nvPr>
        </p:nvSpPr>
        <p:spPr/>
        <p:txBody>
          <a:bodyPr>
            <a:normAutofit/>
          </a:bodyPr>
          <a:lstStyle/>
          <a:p>
            <a:pPr>
              <a:buNone/>
            </a:pPr>
            <a:r>
              <a:rPr lang="en-US" sz="3200" i="1" dirty="0" smtClean="0"/>
              <a:t>Traumatized people have alterations in their brain. The hippocampus is reduced in size. </a:t>
            </a:r>
            <a:r>
              <a:rPr lang="en-US" sz="3200" dirty="0" smtClean="0"/>
              <a:t>Memory is affected – </a:t>
            </a:r>
            <a:r>
              <a:rPr lang="en-US" sz="3200" i="1" dirty="0" smtClean="0"/>
              <a:t>lapses, deficits in verbal recall, short-term deficits. </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Amygdala</a:t>
            </a:r>
            <a:r>
              <a:rPr lang="en-US" dirty="0" smtClean="0"/>
              <a:t/>
            </a:r>
            <a:br>
              <a:rPr lang="en-US" dirty="0" smtClean="0"/>
            </a:br>
            <a:endParaRPr lang="en-US" dirty="0"/>
          </a:p>
        </p:txBody>
      </p:sp>
      <p:pic>
        <p:nvPicPr>
          <p:cNvPr id="6" name="Content Placeholder 5" descr="amygdala.png"/>
          <p:cNvPicPr>
            <a:picLocks noGrp="1" noChangeAspect="1"/>
          </p:cNvPicPr>
          <p:nvPr>
            <p:ph idx="1"/>
          </p:nvPr>
        </p:nvPicPr>
        <p:blipFill>
          <a:blip r:embed="rId2" cstate="print"/>
          <a:stretch>
            <a:fillRect/>
          </a:stretch>
        </p:blipFill>
        <p:spPr>
          <a:xfrm>
            <a:off x="457200" y="1219200"/>
            <a:ext cx="8229600" cy="528751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Amygdala</a:t>
            </a:r>
            <a:endParaRPr lang="en-US" dirty="0"/>
          </a:p>
        </p:txBody>
      </p:sp>
      <p:sp>
        <p:nvSpPr>
          <p:cNvPr id="3" name="Content Placeholder 2"/>
          <p:cNvSpPr>
            <a:spLocks noGrp="1"/>
          </p:cNvSpPr>
          <p:nvPr>
            <p:ph idx="1"/>
          </p:nvPr>
        </p:nvSpPr>
        <p:spPr/>
        <p:txBody>
          <a:bodyPr/>
          <a:lstStyle/>
          <a:p>
            <a:pPr>
              <a:buNone/>
            </a:pPr>
            <a:r>
              <a:rPr lang="en-US" sz="3200" dirty="0" smtClean="0"/>
              <a:t>Two small, almond shaped portions. It’s developed at birth. Two small clusters of grapes on each side.  Emotional part. It’s responsible for both the creation of emotions and the memories they generate. Primitive part. Larger in men – More likely to take a physically aggressive response – “The Sentry” The Point Man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Amygdala</a:t>
            </a:r>
            <a:endParaRPr lang="en-US" dirty="0"/>
          </a:p>
        </p:txBody>
      </p:sp>
      <p:sp>
        <p:nvSpPr>
          <p:cNvPr id="3" name="Content Placeholder 2"/>
          <p:cNvSpPr>
            <a:spLocks noGrp="1"/>
          </p:cNvSpPr>
          <p:nvPr>
            <p:ph idx="1"/>
          </p:nvPr>
        </p:nvSpPr>
        <p:spPr>
          <a:xfrm>
            <a:off x="457200" y="1371600"/>
            <a:ext cx="8229600" cy="5486400"/>
          </a:xfrm>
        </p:spPr>
        <p:txBody>
          <a:bodyPr>
            <a:normAutofit fontScale="92500"/>
          </a:bodyPr>
          <a:lstStyle/>
          <a:p>
            <a:pPr>
              <a:buNone/>
            </a:pPr>
            <a:r>
              <a:rPr lang="en-US" sz="3200" dirty="0" smtClean="0"/>
              <a:t>It interprets messages that there’s danger or it’s safe. It knows nothing about reasoning or cognitive functions. </a:t>
            </a:r>
            <a:r>
              <a:rPr lang="en-US" sz="3200" i="1" dirty="0" smtClean="0"/>
              <a:t>And it remembers what you’re afraid of</a:t>
            </a:r>
            <a:endParaRPr lang="en-US" sz="3200" dirty="0" smtClean="0"/>
          </a:p>
          <a:p>
            <a:pPr>
              <a:buNone/>
            </a:pPr>
            <a:r>
              <a:rPr lang="en-US" sz="3200" dirty="0" err="1" smtClean="0"/>
              <a:t>Amygdala</a:t>
            </a:r>
            <a:r>
              <a:rPr lang="en-US" sz="3200" dirty="0" smtClean="0"/>
              <a:t> scans the visual field. Searches for possible threats; a sudden movement, a looming shadow. It monitors every sound. Earthquake or a door slams. A vase falls.</a:t>
            </a:r>
          </a:p>
          <a:p>
            <a:pPr>
              <a:buNone/>
            </a:pPr>
            <a:r>
              <a:rPr lang="en-US" sz="3200" dirty="0" smtClean="0"/>
              <a:t>The </a:t>
            </a:r>
            <a:r>
              <a:rPr lang="en-US" sz="3200" dirty="0" err="1" smtClean="0"/>
              <a:t>amygdala</a:t>
            </a:r>
            <a:r>
              <a:rPr lang="en-US" sz="3200" dirty="0" smtClean="0"/>
              <a:t> “hijacks” the other portions of the brain.. It gets you ready to fight or flight.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Brain</a:t>
            </a:r>
            <a:br>
              <a:rPr lang="en-US" dirty="0" smtClean="0"/>
            </a:br>
            <a:endParaRPr lang="en-US" dirty="0"/>
          </a:p>
        </p:txBody>
      </p:sp>
      <p:pic>
        <p:nvPicPr>
          <p:cNvPr id="1026" name="Picture 2" descr="C:\Users\Bryn\Pictures\brain 3.png"/>
          <p:cNvPicPr>
            <a:picLocks noChangeAspect="1" noChangeArrowheads="1"/>
          </p:cNvPicPr>
          <p:nvPr/>
        </p:nvPicPr>
        <p:blipFill>
          <a:blip r:embed="rId3" cstate="print"/>
          <a:srcRect/>
          <a:stretch>
            <a:fillRect/>
          </a:stretch>
        </p:blipFill>
        <p:spPr bwMode="auto">
          <a:xfrm>
            <a:off x="330076" y="1142999"/>
            <a:ext cx="8509124" cy="5468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pic>
        <p:nvPicPr>
          <p:cNvPr id="1026" name="Picture 2" descr="C:\Users\Bryn\Pictures\lr brain.png"/>
          <p:cNvPicPr>
            <a:picLocks noChangeAspect="1" noChangeArrowheads="1"/>
          </p:cNvPicPr>
          <p:nvPr/>
        </p:nvPicPr>
        <p:blipFill>
          <a:blip r:embed="rId2" cstate="print"/>
          <a:srcRect/>
          <a:stretch>
            <a:fillRect/>
          </a:stretch>
        </p:blipFill>
        <p:spPr bwMode="auto">
          <a:xfrm>
            <a:off x="0" y="1524000"/>
            <a:ext cx="9176546" cy="42833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The Human Brain</a:t>
            </a:r>
            <a:endParaRPr lang="en-US" dirty="0"/>
          </a:p>
        </p:txBody>
      </p:sp>
      <p:pic>
        <p:nvPicPr>
          <p:cNvPr id="4" name="Content Placeholder 3" descr="two sides.png"/>
          <p:cNvPicPr>
            <a:picLocks noGrp="1" noChangeAspect="1"/>
          </p:cNvPicPr>
          <p:nvPr>
            <p:ph idx="1"/>
          </p:nvPr>
        </p:nvPicPr>
        <p:blipFill>
          <a:blip r:embed="rId2" cstate="print"/>
          <a:stretch>
            <a:fillRect/>
          </a:stretch>
        </p:blipFill>
        <p:spPr>
          <a:xfrm>
            <a:off x="381000" y="1219200"/>
            <a:ext cx="8305800" cy="530148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Brain Function</a:t>
            </a:r>
            <a:endParaRPr lang="en-US" dirty="0"/>
          </a:p>
        </p:txBody>
      </p:sp>
      <p:sp>
        <p:nvSpPr>
          <p:cNvPr id="3" name="Content Placeholder 2"/>
          <p:cNvSpPr>
            <a:spLocks noGrp="1"/>
          </p:cNvSpPr>
          <p:nvPr>
            <p:ph idx="1"/>
          </p:nvPr>
        </p:nvSpPr>
        <p:spPr/>
        <p:txBody>
          <a:bodyPr>
            <a:normAutofit/>
          </a:bodyPr>
          <a:lstStyle/>
          <a:p>
            <a:pPr>
              <a:buNone/>
            </a:pPr>
            <a:r>
              <a:rPr lang="en-US" sz="3200" dirty="0" smtClean="0"/>
              <a:t>This is what we know now</a:t>
            </a:r>
          </a:p>
          <a:p>
            <a:pPr>
              <a:buNone/>
            </a:pPr>
            <a:r>
              <a:rPr lang="en-US" sz="3200" dirty="0" smtClean="0"/>
              <a:t>Brain changes are measured by:</a:t>
            </a:r>
          </a:p>
          <a:p>
            <a:pPr>
              <a:buNone/>
            </a:pPr>
            <a:r>
              <a:rPr lang="en-US" sz="3200" dirty="0" smtClean="0"/>
              <a:t>1. MRIs – </a:t>
            </a:r>
            <a:r>
              <a:rPr lang="en-US" sz="3200" dirty="0" err="1" smtClean="0"/>
              <a:t>PetScans</a:t>
            </a:r>
            <a:r>
              <a:rPr lang="en-US" sz="3200" dirty="0" smtClean="0"/>
              <a:t> – MEG</a:t>
            </a:r>
          </a:p>
          <a:p>
            <a:pPr>
              <a:buNone/>
            </a:pPr>
            <a:r>
              <a:rPr lang="en-US" sz="3200" dirty="0" smtClean="0"/>
              <a:t>	These are used to detect differences</a:t>
            </a:r>
          </a:p>
          <a:p>
            <a:pPr>
              <a:buNone/>
            </a:pPr>
            <a:r>
              <a:rPr lang="en-US" sz="3200" dirty="0" smtClean="0"/>
              <a:t>A change in the electrical discharge of the brain - Cells in that part of the brain</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Brain Function</a:t>
            </a:r>
            <a:endParaRPr lang="en-US" dirty="0"/>
          </a:p>
        </p:txBody>
      </p:sp>
      <p:sp>
        <p:nvSpPr>
          <p:cNvPr id="3" name="Content Placeholder 2"/>
          <p:cNvSpPr>
            <a:spLocks noGrp="1"/>
          </p:cNvSpPr>
          <p:nvPr>
            <p:ph idx="1"/>
          </p:nvPr>
        </p:nvSpPr>
        <p:spPr>
          <a:xfrm>
            <a:off x="457200" y="1295400"/>
            <a:ext cx="8229600" cy="5334000"/>
          </a:xfrm>
        </p:spPr>
        <p:txBody>
          <a:bodyPr>
            <a:noAutofit/>
          </a:bodyPr>
          <a:lstStyle/>
          <a:p>
            <a:pPr>
              <a:buNone/>
            </a:pPr>
            <a:r>
              <a:rPr lang="en-US" sz="3200" dirty="0" smtClean="0"/>
              <a:t>2. </a:t>
            </a:r>
            <a:r>
              <a:rPr lang="en-US" sz="3200" dirty="0" err="1" smtClean="0"/>
              <a:t>Megneto</a:t>
            </a:r>
            <a:r>
              <a:rPr lang="en-US" sz="3200" dirty="0" smtClean="0"/>
              <a:t> </a:t>
            </a:r>
            <a:r>
              <a:rPr lang="en-US" sz="3200" dirty="0" err="1" smtClean="0"/>
              <a:t>Encephlogram</a:t>
            </a:r>
            <a:endParaRPr lang="en-US" sz="3200" dirty="0" smtClean="0"/>
          </a:p>
          <a:p>
            <a:pPr>
              <a:buNone/>
            </a:pPr>
            <a:r>
              <a:rPr lang="en-US" sz="3200" dirty="0" smtClean="0"/>
              <a:t>Magnet </a:t>
            </a:r>
            <a:r>
              <a:rPr lang="en-US" sz="3200" dirty="0" err="1" smtClean="0"/>
              <a:t>abnapholography</a:t>
            </a:r>
            <a:endParaRPr lang="en-US" sz="3200" dirty="0" smtClean="0"/>
          </a:p>
          <a:p>
            <a:pPr>
              <a:buNone/>
            </a:pPr>
            <a:r>
              <a:rPr lang="en-US" sz="3200" dirty="0" smtClean="0"/>
              <a:t>	This is a technique for mapping brain activity by recording magnetic files produced by electrical currents occurring naturally in the brain using very sensitive magnetometers</a:t>
            </a:r>
          </a:p>
          <a:p>
            <a:pPr>
              <a:buNone/>
            </a:pP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PTSD Brain Function</a:t>
            </a:r>
            <a:endParaRPr lang="en-US" dirty="0"/>
          </a:p>
        </p:txBody>
      </p:sp>
      <p:sp>
        <p:nvSpPr>
          <p:cNvPr id="3" name="Content Placeholder 2"/>
          <p:cNvSpPr>
            <a:spLocks noGrp="1"/>
          </p:cNvSpPr>
          <p:nvPr>
            <p:ph idx="1"/>
          </p:nvPr>
        </p:nvSpPr>
        <p:spPr/>
        <p:txBody>
          <a:bodyPr/>
          <a:lstStyle/>
          <a:p>
            <a:pPr>
              <a:buNone/>
            </a:pPr>
            <a:r>
              <a:rPr lang="en-US" dirty="0" smtClean="0"/>
              <a:t>This is different than the EEG</a:t>
            </a:r>
          </a:p>
          <a:p>
            <a:pPr>
              <a:buNone/>
            </a:pPr>
            <a:r>
              <a:rPr lang="en-US" dirty="0" smtClean="0"/>
              <a:t>	In the right temporal lobe – appears to be a measurable difference in the gray matter of the brain with PTSD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Common Themes of Trauma</a:t>
            </a:r>
            <a:endParaRPr lang="en-US" dirty="0"/>
          </a:p>
        </p:txBody>
      </p:sp>
      <p:sp>
        <p:nvSpPr>
          <p:cNvPr id="3" name="Content Placeholder 2"/>
          <p:cNvSpPr>
            <a:spLocks noGrp="1"/>
          </p:cNvSpPr>
          <p:nvPr>
            <p:ph idx="1"/>
          </p:nvPr>
        </p:nvSpPr>
        <p:spPr/>
        <p:txBody>
          <a:bodyPr/>
          <a:lstStyle/>
          <a:p>
            <a:r>
              <a:rPr lang="en-US" dirty="0" smtClean="0"/>
              <a:t>It can strike anyone</a:t>
            </a:r>
          </a:p>
          <a:p>
            <a:r>
              <a:rPr lang="en-US" dirty="0" smtClean="0"/>
              <a:t>Trauma leaves us feeling unsafe</a:t>
            </a:r>
          </a:p>
          <a:p>
            <a:r>
              <a:rPr lang="en-US" dirty="0" smtClean="0"/>
              <a:t>It involves a loss</a:t>
            </a:r>
          </a:p>
          <a:p>
            <a:r>
              <a:rPr lang="en-US" dirty="0" smtClean="0"/>
              <a:t>Trauma makes us feel overwhelmed</a:t>
            </a:r>
          </a:p>
          <a:p>
            <a:r>
              <a:rPr lang="en-US" dirty="0" smtClean="0"/>
              <a:t>It is often unspeakable</a:t>
            </a:r>
          </a:p>
          <a:p>
            <a:r>
              <a:rPr lang="en-US" dirty="0" smtClean="0"/>
              <a:t>Trauma can change or challenge our view of God</a:t>
            </a:r>
          </a:p>
          <a:p>
            <a:r>
              <a:rPr lang="en-US" dirty="0" smtClean="0"/>
              <a:t>Trauma produces “hyper-arousal,” “hyper-alertness” and “hyper-sensitivity.”</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Brain Function</a:t>
            </a:r>
            <a:endParaRPr lang="en-US" dirty="0"/>
          </a:p>
        </p:txBody>
      </p:sp>
      <p:sp>
        <p:nvSpPr>
          <p:cNvPr id="3" name="Content Placeholder 2"/>
          <p:cNvSpPr>
            <a:spLocks noGrp="1"/>
          </p:cNvSpPr>
          <p:nvPr>
            <p:ph idx="1"/>
          </p:nvPr>
        </p:nvSpPr>
        <p:spPr/>
        <p:txBody>
          <a:bodyPr>
            <a:normAutofit/>
          </a:bodyPr>
          <a:lstStyle/>
          <a:p>
            <a:pPr>
              <a:buNone/>
            </a:pPr>
            <a:r>
              <a:rPr lang="en-US" sz="3200" dirty="0" smtClean="0"/>
              <a:t>It’s like epilepsy – </a:t>
            </a:r>
          </a:p>
          <a:p>
            <a:pPr>
              <a:buNone/>
            </a:pPr>
            <a:r>
              <a:rPr lang="en-US" sz="3200" dirty="0" smtClean="0"/>
              <a:t>It makes us vulnerable to flashbacks	</a:t>
            </a:r>
          </a:p>
          <a:p>
            <a:pPr>
              <a:buNone/>
            </a:pPr>
            <a:r>
              <a:rPr lang="en-US" sz="3200" dirty="0" smtClean="0"/>
              <a:t>It’s like the patterns – what haunts us comes from the right brain</a:t>
            </a:r>
          </a:p>
          <a:p>
            <a:pPr>
              <a:buNone/>
            </a:pPr>
            <a:r>
              <a:rPr lang="en-US" sz="3200" dirty="0" smtClean="0"/>
              <a:t>PTSD is being led by the worst part of your memory</a:t>
            </a:r>
          </a:p>
          <a:p>
            <a:pPr>
              <a:buNone/>
            </a:pPr>
            <a:r>
              <a:rPr lang="en-US" sz="3200" dirty="0" smtClean="0"/>
              <a:t>The outlines of a bad experiences comes from the left brain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Brain Function</a:t>
            </a:r>
            <a:endParaRPr lang="en-US" dirty="0"/>
          </a:p>
        </p:txBody>
      </p:sp>
      <p:sp>
        <p:nvSpPr>
          <p:cNvPr id="3" name="Content Placeholder 2"/>
          <p:cNvSpPr>
            <a:spLocks noGrp="1"/>
          </p:cNvSpPr>
          <p:nvPr>
            <p:ph idx="1"/>
          </p:nvPr>
        </p:nvSpPr>
        <p:spPr/>
        <p:txBody>
          <a:bodyPr>
            <a:normAutofit/>
          </a:bodyPr>
          <a:lstStyle/>
          <a:p>
            <a:pPr>
              <a:buNone/>
            </a:pPr>
            <a:r>
              <a:rPr lang="en-US" sz="3200" dirty="0" smtClean="0"/>
              <a:t>Possibility of two types of PTSD</a:t>
            </a:r>
          </a:p>
          <a:p>
            <a:pPr>
              <a:buNone/>
            </a:pPr>
            <a:r>
              <a:rPr lang="en-US" sz="3200" dirty="0" smtClean="0"/>
              <a:t>	1. Those who are very aroused – flashbacks</a:t>
            </a:r>
          </a:p>
          <a:p>
            <a:pPr>
              <a:buNone/>
            </a:pPr>
            <a:r>
              <a:rPr lang="en-US" sz="3200" dirty="0" smtClean="0"/>
              <a:t>	2. Spaced out – disassociation – numb a trance like state – like they’re in a dream – a protection from the anxiety</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5400" dirty="0" smtClean="0"/>
              <a:t>Better Ways of Handling the Traumatic Memory or Intrusive Thoughts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Memory</a:t>
            </a:r>
            <a:endParaRPr lang="en-US" dirty="0"/>
          </a:p>
        </p:txBody>
      </p:sp>
      <p:sp>
        <p:nvSpPr>
          <p:cNvPr id="3" name="Content Placeholder 2"/>
          <p:cNvSpPr>
            <a:spLocks noGrp="1"/>
          </p:cNvSpPr>
          <p:nvPr>
            <p:ph idx="1"/>
          </p:nvPr>
        </p:nvSpPr>
        <p:spPr/>
        <p:txBody>
          <a:bodyPr>
            <a:normAutofit/>
          </a:bodyPr>
          <a:lstStyle/>
          <a:p>
            <a:pPr>
              <a:buNone/>
            </a:pPr>
            <a:r>
              <a:rPr lang="en-US" sz="3200" dirty="0" smtClean="0"/>
              <a:t>Ineffective coping strategies:</a:t>
            </a:r>
          </a:p>
          <a:p>
            <a:pPr>
              <a:buFont typeface="Arial" charset="0"/>
              <a:buChar char="•"/>
            </a:pPr>
            <a:r>
              <a:rPr lang="en-US" sz="3200" dirty="0" smtClean="0"/>
              <a:t>Trying to think of something else</a:t>
            </a:r>
          </a:p>
          <a:p>
            <a:pPr>
              <a:buFont typeface="Arial" charset="0"/>
              <a:buChar char="•"/>
            </a:pPr>
            <a:r>
              <a:rPr lang="en-US" sz="3200" dirty="0" smtClean="0"/>
              <a:t>Trying to keep it out of your mind</a:t>
            </a:r>
          </a:p>
          <a:p>
            <a:pPr>
              <a:buFont typeface="Arial" charset="0"/>
              <a:buChar char="•"/>
            </a:pPr>
            <a:r>
              <a:rPr lang="en-US" sz="3200" dirty="0" smtClean="0"/>
              <a:t>Getting up and going into another room</a:t>
            </a:r>
          </a:p>
          <a:p>
            <a:pPr>
              <a:buFont typeface="Arial" charset="0"/>
              <a:buChar char="•"/>
            </a:pPr>
            <a:r>
              <a:rPr lang="en-US" sz="3200" dirty="0" smtClean="0"/>
              <a:t>Talking to someone about anything other than the incident</a:t>
            </a:r>
          </a:p>
          <a:p>
            <a:pPr>
              <a:buFont typeface="Arial" charset="0"/>
              <a:buChar char="•"/>
            </a:pPr>
            <a:r>
              <a:rPr lang="en-US" sz="3200" dirty="0" smtClean="0"/>
              <a:t>Having a drink of alcohol</a:t>
            </a:r>
          </a:p>
          <a:p>
            <a:pPr>
              <a:buFont typeface="Arial" charset="0"/>
              <a:buChar char="•"/>
            </a:pPr>
            <a:r>
              <a:rPr lang="en-US" sz="3200" dirty="0" smtClean="0"/>
              <a:t>Taking other drugs</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Memory</a:t>
            </a:r>
            <a:endParaRPr lang="en-US" dirty="0"/>
          </a:p>
        </p:txBody>
      </p:sp>
      <p:sp>
        <p:nvSpPr>
          <p:cNvPr id="3" name="Content Placeholder 2"/>
          <p:cNvSpPr>
            <a:spLocks noGrp="1"/>
          </p:cNvSpPr>
          <p:nvPr>
            <p:ph idx="1"/>
          </p:nvPr>
        </p:nvSpPr>
        <p:spPr>
          <a:xfrm>
            <a:off x="0" y="1295400"/>
            <a:ext cx="8915400" cy="5562600"/>
          </a:xfrm>
        </p:spPr>
        <p:txBody>
          <a:bodyPr>
            <a:noAutofit/>
          </a:bodyPr>
          <a:lstStyle/>
          <a:p>
            <a:pPr>
              <a:buNone/>
            </a:pPr>
            <a:r>
              <a:rPr lang="en-US" sz="3200" dirty="0" smtClean="0"/>
              <a:t>Traumatic memories can operate as a bully upsetting you when you “see” them, fearful of what they might do.</a:t>
            </a:r>
          </a:p>
          <a:p>
            <a:pPr>
              <a:buNone/>
            </a:pPr>
            <a:r>
              <a:rPr lang="en-US" sz="3200" dirty="0" smtClean="0"/>
              <a:t>The goal of the effective coping strategies is not to eliminate the traumatic memory. Unfortunately, the brain is not like the hard drive of your computer where you can simply delete a file. The memory is still there, but by using appropriate strategies, your response may ensure discomfort rather than great upset.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Memory</a:t>
            </a:r>
            <a:endParaRPr lang="en-US" dirty="0"/>
          </a:p>
        </p:txBody>
      </p:sp>
      <p:sp>
        <p:nvSpPr>
          <p:cNvPr id="3" name="Content Placeholder 2"/>
          <p:cNvSpPr>
            <a:spLocks noGrp="1"/>
          </p:cNvSpPr>
          <p:nvPr>
            <p:ph idx="1"/>
          </p:nvPr>
        </p:nvSpPr>
        <p:spPr/>
        <p:txBody>
          <a:bodyPr>
            <a:noAutofit/>
          </a:bodyPr>
          <a:lstStyle/>
          <a:p>
            <a:pPr>
              <a:buNone/>
            </a:pPr>
            <a:r>
              <a:rPr lang="en-US" sz="3200" dirty="0" smtClean="0"/>
              <a:t>Effective coping strategies</a:t>
            </a:r>
          </a:p>
          <a:p>
            <a:pPr>
              <a:buFont typeface="Arial" charset="0"/>
              <a:buChar char="•"/>
            </a:pPr>
            <a:r>
              <a:rPr lang="en-US" sz="3200" dirty="0" smtClean="0"/>
              <a:t>Acknowledging the memory at a distance</a:t>
            </a:r>
          </a:p>
          <a:p>
            <a:pPr>
              <a:buFont typeface="Arial" charset="0"/>
              <a:buChar char="•"/>
            </a:pPr>
            <a:r>
              <a:rPr lang="en-US" sz="3200" dirty="0" smtClean="0"/>
              <a:t>Stopping rumination</a:t>
            </a:r>
          </a:p>
          <a:p>
            <a:pPr>
              <a:buFont typeface="Arial" charset="0"/>
              <a:buChar char="•"/>
            </a:pPr>
            <a:r>
              <a:rPr lang="en-US" sz="3200" dirty="0" smtClean="0"/>
              <a:t>Daring to mention the trauma – Invite it in - 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Memory</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pPr>
            <a:r>
              <a:rPr lang="en-US" sz="3200" dirty="0" smtClean="0"/>
              <a:t>Dictating the story of the trauma and its effects</a:t>
            </a:r>
          </a:p>
          <a:p>
            <a:pPr>
              <a:buFont typeface="Arial" charset="0"/>
              <a:buChar char="•"/>
            </a:pPr>
            <a:r>
              <a:rPr lang="en-US" sz="3200" dirty="0" smtClean="0"/>
              <a:t>Rereading the story at a special time</a:t>
            </a:r>
          </a:p>
          <a:p>
            <a:pPr>
              <a:buFont typeface="Arial" charset="0"/>
              <a:buChar char="•"/>
            </a:pPr>
            <a:r>
              <a:rPr lang="en-US" sz="3200" dirty="0" smtClean="0"/>
              <a:t>Writing about it and its consequences at a special time</a:t>
            </a:r>
          </a:p>
          <a:p>
            <a:pPr>
              <a:buNone/>
            </a:pPr>
            <a:r>
              <a:rPr lang="en-US" sz="3200" dirty="0" smtClean="0"/>
              <a:t>It helps to write or dictate the trauma in concrete terms and detail. Rereading this at a special time can put you in charge of the trauma.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Say</a:t>
            </a:r>
            <a:br>
              <a:rPr lang="en-US" dirty="0" smtClean="0"/>
            </a:br>
            <a:r>
              <a:rPr lang="en-US" dirty="0" smtClean="0"/>
              <a:t>Facing Your Fears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we encounter something that we feel threatens our life, a cascade of hormonal reactions is triggered.</a:t>
            </a:r>
          </a:p>
          <a:p>
            <a:pPr>
              <a:buNone/>
            </a:pPr>
            <a:endParaRPr lang="en-US" dirty="0" smtClean="0"/>
          </a:p>
          <a:p>
            <a:r>
              <a:rPr lang="en-US" dirty="0" smtClean="0"/>
              <a:t>Something happens deep inside our brains, too. Our right-brain alarm goes off and drowns out the logical analysis of our left brain. It screams, “Less thinking, more action!” It also starts taking pictures like mad—the </a:t>
            </a:r>
            <a:r>
              <a:rPr lang="en-US" dirty="0" err="1" smtClean="0"/>
              <a:t>nonadrenalin</a:t>
            </a:r>
            <a:r>
              <a:rPr lang="en-US" dirty="0" smtClean="0"/>
              <a:t> heightens the emotional aspects of the situation making it more vivid and notable. Very strong and clear memories are being recorded, probably so that we will remember this event and avoid it in the future.</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Say</a:t>
            </a:r>
            <a:br>
              <a:rPr lang="en-US" dirty="0" smtClean="0"/>
            </a:br>
            <a:r>
              <a:rPr lang="en-US" dirty="0" smtClean="0"/>
              <a:t>Facing Your Fears</a:t>
            </a:r>
            <a:endParaRPr lang="en-US" dirty="0"/>
          </a:p>
        </p:txBody>
      </p:sp>
      <p:sp>
        <p:nvSpPr>
          <p:cNvPr id="3" name="Content Placeholder 2"/>
          <p:cNvSpPr>
            <a:spLocks noGrp="1"/>
          </p:cNvSpPr>
          <p:nvPr>
            <p:ph idx="1"/>
          </p:nvPr>
        </p:nvSpPr>
        <p:spPr/>
        <p:txBody>
          <a:bodyPr>
            <a:normAutofit/>
          </a:bodyPr>
          <a:lstStyle/>
          <a:p>
            <a:r>
              <a:rPr lang="en-US" dirty="0" smtClean="0"/>
              <a:t>What you experienced during the incident was so traumatic that your brain took special note of it, and anytime you approach a person, place, thing or experience that is similar to your original trauma, your right brain whips out its “photo album” and puts on an intense presentation (sights, sounds, smells, tastes) attempting to alert you of the danger that could be waiting there. </a:t>
            </a:r>
          </a:p>
          <a:p>
            <a:pPr>
              <a:buNone/>
            </a:pPr>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Say</a:t>
            </a:r>
            <a:br>
              <a:rPr lang="en-US" dirty="0" smtClean="0"/>
            </a:br>
            <a:r>
              <a:rPr lang="en-US" dirty="0" smtClean="0"/>
              <a:t>Facing Your Fears</a:t>
            </a:r>
            <a:endParaRPr lang="en-US" dirty="0"/>
          </a:p>
        </p:txBody>
      </p:sp>
      <p:sp>
        <p:nvSpPr>
          <p:cNvPr id="3" name="Content Placeholder 2"/>
          <p:cNvSpPr>
            <a:spLocks noGrp="1"/>
          </p:cNvSpPr>
          <p:nvPr>
            <p:ph idx="1"/>
          </p:nvPr>
        </p:nvSpPr>
        <p:spPr/>
        <p:txBody>
          <a:bodyPr/>
          <a:lstStyle/>
          <a:p>
            <a:r>
              <a:rPr lang="en-US" dirty="0" smtClean="0"/>
              <a:t>Remember, our left side is more like a “computer,” our right side is more like a “photo album.” This side remembers faces and craves rapport and relationship. It’s our emotional side. It is intuitive, spontaneous, experience-oriented, artistic, creative. It stores emotions. We dream on this side of our brain. And very importantly, this is the “alarm” side of our brain.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Common Themes of Trauma</a:t>
            </a:r>
            <a:endParaRPr lang="en-US" dirty="0"/>
          </a:p>
        </p:txBody>
      </p:sp>
      <p:sp>
        <p:nvSpPr>
          <p:cNvPr id="3" name="Content Placeholder 2"/>
          <p:cNvSpPr>
            <a:spLocks noGrp="1"/>
          </p:cNvSpPr>
          <p:nvPr>
            <p:ph idx="1"/>
          </p:nvPr>
        </p:nvSpPr>
        <p:spPr/>
        <p:txBody>
          <a:bodyPr/>
          <a:lstStyle/>
          <a:p>
            <a:r>
              <a:rPr lang="en-US" dirty="0" smtClean="0"/>
              <a:t>Those traumatized often re-experience the trauma</a:t>
            </a:r>
          </a:p>
          <a:p>
            <a:r>
              <a:rPr lang="en-US" dirty="0" smtClean="0"/>
              <a:t>It leads to feelings of helplessness</a:t>
            </a:r>
          </a:p>
          <a:p>
            <a:r>
              <a:rPr lang="en-US" dirty="0" smtClean="0"/>
              <a:t>Trauma does not make sense</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Say</a:t>
            </a:r>
            <a:br>
              <a:rPr lang="en-US" dirty="0" smtClean="0"/>
            </a:br>
            <a:r>
              <a:rPr lang="en-US" dirty="0" smtClean="0"/>
              <a:t>Facing Your Fears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Your logical left brain gets muted, and the calming influence of your hippocampus gets pinched off. You’re off on a “re-experiencing” jaunt which, if your right brain would only </a:t>
            </a:r>
            <a:r>
              <a:rPr lang="en-US" i="1" dirty="0" smtClean="0"/>
              <a:t>listen</a:t>
            </a:r>
            <a:r>
              <a:rPr lang="en-US" dirty="0" smtClean="0"/>
              <a:t>, your left brain could explain why you didn’t need to take that detour today. </a:t>
            </a:r>
          </a:p>
          <a:p>
            <a:r>
              <a:rPr lang="en-US" dirty="0" smtClean="0"/>
              <a:t>It’s important to invite Jesus Christ into the episodic memories of your trauma, visualizing Him experiencing it with you. Hopefully, you’ll be able to continue engaging in this spiritual exercise, giving Him more and more access to your places of pain and darkness and thereby bringing about some direct healing.</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Say</a:t>
            </a:r>
            <a:br>
              <a:rPr lang="en-US" dirty="0" smtClean="0"/>
            </a:br>
            <a:r>
              <a:rPr lang="en-US" dirty="0" smtClean="0"/>
              <a:t>Facing Your Fears</a:t>
            </a:r>
            <a:endParaRPr lang="en-US" dirty="0"/>
          </a:p>
        </p:txBody>
      </p:sp>
      <p:sp>
        <p:nvSpPr>
          <p:cNvPr id="3" name="Content Placeholder 2"/>
          <p:cNvSpPr>
            <a:spLocks noGrp="1"/>
          </p:cNvSpPr>
          <p:nvPr>
            <p:ph idx="1"/>
          </p:nvPr>
        </p:nvSpPr>
        <p:spPr/>
        <p:txBody>
          <a:bodyPr/>
          <a:lstStyle/>
          <a:p>
            <a:r>
              <a:rPr lang="en-US" dirty="0" smtClean="0"/>
              <a:t>In this Step we want to encourage you – with Jesus’ help – to take action concerning the things that trigger your re-experiencing episodes. By now, you are probably well-aware of what your triggers are. In the space following, write down any people, places, things or experiences that trigger your re-experiencing episodes, and what the typical effect is (use additional paper if </a:t>
            </a:r>
            <a:r>
              <a:rPr lang="en-US" smtClean="0"/>
              <a:t>needed).</a:t>
            </a: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Excuse Notes</a:t>
            </a:r>
            <a:endParaRPr lang="en-US" dirty="0"/>
          </a:p>
        </p:txBody>
      </p:sp>
      <p:sp>
        <p:nvSpPr>
          <p:cNvPr id="3" name="Content Placeholder 2"/>
          <p:cNvSpPr>
            <a:spLocks noGrp="1"/>
          </p:cNvSpPr>
          <p:nvPr>
            <p:ph idx="1"/>
          </p:nvPr>
        </p:nvSpPr>
        <p:spPr/>
        <p:txBody>
          <a:bodyPr/>
          <a:lstStyle/>
          <a:p>
            <a:r>
              <a:rPr lang="en-US" dirty="0" smtClean="0"/>
              <a:t>My son is under the doctor’s care and should not take P.E. today. Please execute him.</a:t>
            </a:r>
          </a:p>
          <a:p>
            <a:r>
              <a:rPr lang="en-US" dirty="0" smtClean="0"/>
              <a:t>Please excuse Mary for being absent. She was sick and I had her shot.</a:t>
            </a:r>
          </a:p>
          <a:p>
            <a:r>
              <a:rPr lang="en-US" dirty="0" smtClean="0"/>
              <a:t>Please excuse Roland from P.E. for a few days. Yesterday he fell out of a tree and misplaced his hip.</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Excuse Notes</a:t>
            </a:r>
            <a:endParaRPr lang="en-US" dirty="0"/>
          </a:p>
        </p:txBody>
      </p:sp>
      <p:sp>
        <p:nvSpPr>
          <p:cNvPr id="3" name="Content Placeholder 2"/>
          <p:cNvSpPr>
            <a:spLocks noGrp="1"/>
          </p:cNvSpPr>
          <p:nvPr>
            <p:ph idx="1"/>
          </p:nvPr>
        </p:nvSpPr>
        <p:spPr/>
        <p:txBody>
          <a:bodyPr/>
          <a:lstStyle/>
          <a:p>
            <a:r>
              <a:rPr lang="en-US" dirty="0" smtClean="0"/>
              <a:t>Dear School: Please </a:t>
            </a:r>
            <a:r>
              <a:rPr lang="en-US" dirty="0" err="1" smtClean="0"/>
              <a:t>exkuse</a:t>
            </a:r>
            <a:r>
              <a:rPr lang="en-US" dirty="0" smtClean="0"/>
              <a:t> John being absent on Jan. 28, 29, 30, 31, 32 and also 33.</a:t>
            </a:r>
          </a:p>
          <a:p>
            <a:r>
              <a:rPr lang="en-US" dirty="0" smtClean="0"/>
              <a:t>Please excuse Jimmy for being. It was his father's fault.</a:t>
            </a:r>
          </a:p>
          <a:p>
            <a:r>
              <a:rPr lang="en-US" dirty="0" smtClean="0"/>
              <a:t>Please excuse Ray from school today. He has very loose vowels.</a:t>
            </a:r>
          </a:p>
          <a:p>
            <a:r>
              <a:rPr lang="en-US" dirty="0" smtClean="0"/>
              <a:t>Please excuse Tom for being absent yesterday. He had diarrhea and his boots leak.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Excuse Notes</a:t>
            </a:r>
            <a:endParaRPr lang="en-US" dirty="0"/>
          </a:p>
        </p:txBody>
      </p:sp>
      <p:sp>
        <p:nvSpPr>
          <p:cNvPr id="3" name="Content Placeholder 2"/>
          <p:cNvSpPr>
            <a:spLocks noGrp="1"/>
          </p:cNvSpPr>
          <p:nvPr>
            <p:ph idx="1"/>
          </p:nvPr>
        </p:nvSpPr>
        <p:spPr/>
        <p:txBody>
          <a:bodyPr/>
          <a:lstStyle/>
          <a:p>
            <a:r>
              <a:rPr lang="en-US" dirty="0" smtClean="0"/>
              <a:t>Please excuse Harriet for missing school yesterday. We forgot to get the Sunday paper off the porch and when we found it Monday, we thought it was Sunday.</a:t>
            </a:r>
          </a:p>
          <a:p>
            <a:r>
              <a:rPr lang="en-US" dirty="0" smtClean="0"/>
              <a:t>Please excuse my son’s tardiness. I forgot to wake him and I did not find him </a:t>
            </a:r>
            <a:r>
              <a:rPr lang="en-US" dirty="0" err="1" smtClean="0"/>
              <a:t>til</a:t>
            </a:r>
            <a:r>
              <a:rPr lang="en-US" dirty="0" smtClean="0"/>
              <a:t> I started making the beds.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fontScale="92500" lnSpcReduction="20000"/>
          </a:bodyPr>
          <a:lstStyle/>
          <a:p>
            <a:pPr marL="651510" lvl="0" indent="-514350">
              <a:buFont typeface="+mj-lt"/>
              <a:buAutoNum type="arabicPeriod"/>
            </a:pPr>
            <a:r>
              <a:rPr lang="en-US" sz="3000" dirty="0" smtClean="0"/>
              <a:t>Begin by developing an atmosphere of safety, trust and exploration. Ensure stability for the person before going further. Build the relationship first. Just talking is more important than techniques. “Tell me your story.”  Honor their way of thinking and speaking. The more similar you appear to counselees, the greater comfort the client will experience. Connecting is vital.  “Commonalities create comfort: differences produce distance” (</a:t>
            </a:r>
            <a:r>
              <a:rPr lang="en-US" sz="3000" dirty="0" err="1" smtClean="0"/>
              <a:t>Schupp</a:t>
            </a:r>
            <a:r>
              <a:rPr lang="en-US" sz="3000" dirty="0" smtClean="0"/>
              <a:t>, 2003). If counselees are comfortable, they are more likely to discuss the trauma. </a:t>
            </a:r>
          </a:p>
          <a:p>
            <a:pPr marL="651510" lvl="0" indent="-514350">
              <a:buFont typeface="+mj-lt"/>
              <a:buAutoNum type="arabicPeriod"/>
            </a:pPr>
            <a:endParaRPr lang="en-US" dirty="0" smtClean="0"/>
          </a:p>
          <a:p>
            <a:pPr marL="651510" indent="-514350">
              <a:buFont typeface="+mj-lt"/>
              <a:buAutoNum type="arabicPeriod"/>
            </a:pPr>
            <a:endParaRPr lang="en-US" dirty="0" smtClean="0"/>
          </a:p>
          <a:p>
            <a:pPr marL="651510" lvl="0" indent="-514350">
              <a:buFont typeface="+mj-lt"/>
              <a:buAutoNum type="arabicPeriod"/>
            </a:pPr>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marL="651510" lvl="0" indent="-514350">
              <a:buFont typeface="+mj-lt"/>
              <a:buAutoNum type="arabicPeriod" startAt="2"/>
            </a:pPr>
            <a:r>
              <a:rPr lang="en-US" dirty="0" smtClean="0"/>
              <a:t>Know the nature of the trauma to this individual: how it is being perceived, how it is felt, and how it is being acted out. There is no effective way to know the impact of the trauma without going inside the individual to find out how the trauma has made its mark. Then adapt your counseling to the person. Don’t expect one intervention to have the same results with two traumatized individuals.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marL="651510" lvl="0" indent="-514350">
              <a:buFont typeface="+mj-lt"/>
              <a:buAutoNum type="arabicPeriod" startAt="2"/>
            </a:pPr>
            <a:r>
              <a:rPr lang="en-US" dirty="0" smtClean="0"/>
              <a:t>If counselor uses paraphrasing, the client recognized that the counselor walked into her trauma, heard her pain and understood the situation to the degree possible. If there was ever a time to use paraphrasing, it is with a traumatized client who has allowed a clinician to see inside the gaping wounds of the soul. Counselors can reflect with accuracy, care, and concern that the client has been heard on the deepest level.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fontScale="92500" lnSpcReduction="20000"/>
          </a:bodyPr>
          <a:lstStyle/>
          <a:p>
            <a:pPr marL="651510" lvl="0" indent="-514350">
              <a:buFont typeface="+mj-lt"/>
              <a:buAutoNum type="arabicPeriod" startAt="3"/>
            </a:pPr>
            <a:r>
              <a:rPr lang="en-US" dirty="0" smtClean="0"/>
              <a:t>Explore trauma memories and associated responses.  People are unable to process trauma because they are afraid of their thoughts. Trauma doesn’t fit what happened in reality. It goes against our belief or reality. The memories come up of what happened and it makes us scared so we try to push it out of our brain and it comes up even more.</a:t>
            </a:r>
          </a:p>
          <a:p>
            <a:pPr marL="651510" lvl="0" indent="-514350">
              <a:buNone/>
            </a:pPr>
            <a:r>
              <a:rPr lang="en-US" dirty="0" smtClean="0"/>
              <a:t>		Charged negative emotions seem to be “stuck” in the right hemisphere, split from the more logical left hemisphere. This accounts for the speechless terror or PTSD. As a result, trauma material remains fragmented, emotionally charged, nonverbal and unstable. </a:t>
            </a:r>
          </a:p>
          <a:p>
            <a:pPr marL="651510" indent="-514350">
              <a:buFont typeface="+mj-lt"/>
              <a:buAutoNum type="arabicPeriod" startAt="3"/>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Now relatively </a:t>
            </a:r>
            <a:r>
              <a:rPr lang="en-US" sz="3000" dirty="0" smtClean="0"/>
              <a:t>harmless triggers can cause trauma memories or memory fragments to flood one’s awareness. The material is emotionally distressing and doesn’t make sense. It cannot be put away as just one memory in a file of memories. Rather, it seems as if the trauma is the </a:t>
            </a:r>
            <a:r>
              <a:rPr lang="en-US" sz="3000" i="1" dirty="0" smtClean="0"/>
              <a:t>only</a:t>
            </a:r>
            <a:r>
              <a:rPr lang="en-US" sz="3000" dirty="0" smtClean="0"/>
              <a:t> memory on file. Because the memory cannot be expressed verbally, it is often expressed as physical symptoms. Repressed memories also take up space in the brain normally used for short-term memory.  When old memories are deleted, short-term memory improves.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lstStyle/>
          <a:p>
            <a:r>
              <a:rPr lang="en-US" dirty="0" smtClean="0"/>
              <a:t>Trauma is the response to any event that shatters your world.</a:t>
            </a:r>
          </a:p>
          <a:p>
            <a:r>
              <a:rPr lang="en-US" dirty="0" smtClean="0"/>
              <a:t>It’s more than a state of crisis. Trauma leaves you feeling unsafe because your place of refuge has been invaded</a:t>
            </a:r>
          </a:p>
          <a:p>
            <a:r>
              <a:rPr lang="en-US" dirty="0" smtClean="0"/>
              <a:t>The word </a:t>
            </a:r>
            <a:r>
              <a:rPr lang="en-US" i="1" dirty="0" smtClean="0"/>
              <a:t>trauma </a:t>
            </a:r>
            <a:r>
              <a:rPr lang="en-US" dirty="0" smtClean="0"/>
              <a:t>comes from a Greek word that means “wound.” It’s a condition characterized by the phrase “I just can’t seem to get over it.”</a:t>
            </a:r>
          </a:p>
          <a:p>
            <a:endParaRPr lang="en-US"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a:xfrm>
            <a:off x="457200" y="1600200"/>
            <a:ext cx="8229600" cy="4709160"/>
          </a:xfrm>
        </p:spPr>
        <p:txBody>
          <a:bodyPr>
            <a:normAutofit/>
          </a:bodyPr>
          <a:lstStyle/>
          <a:p>
            <a:pPr>
              <a:buNone/>
            </a:pPr>
            <a:r>
              <a:rPr lang="en-US" dirty="0" smtClean="0"/>
              <a:t>	Releasing suppressed memories  will improve ones ability to concentrate and more work will be accomplished in shorter periods of time because the person will think more clearly.</a:t>
            </a:r>
          </a:p>
          <a:p>
            <a:pPr>
              <a:buNone/>
            </a:pPr>
            <a:r>
              <a:rPr lang="en-US" dirty="0" smtClean="0"/>
              <a:t> 		  It’s important to fully explore the trauma memories and observe the unique  responses the individual  has to the memories. How do you recover them? In helping it’s important to work on one trauma at a time, writing, watching films and praying.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marL="651510" indent="-514350">
              <a:buAutoNum type="arabicPeriod" startAt="4"/>
            </a:pPr>
            <a:r>
              <a:rPr lang="en-US" dirty="0" err="1" smtClean="0"/>
              <a:t>Decondition</a:t>
            </a:r>
            <a:r>
              <a:rPr lang="en-US" dirty="0" smtClean="0"/>
              <a:t> harmful affective responses. This critical step is much easier to state than to accomplish. Help them discover new ways of responding to difficult responses—reframe and reinterpret.</a:t>
            </a:r>
          </a:p>
          <a:p>
            <a:pPr marL="651510" indent="-514350">
              <a:buNone/>
            </a:pPr>
            <a:r>
              <a:rPr lang="en-US" dirty="0" smtClean="0"/>
              <a:t>	Reframe symptoms as “signs of coping ” and as “protective and healing mechanisms” and “normal” part of the recovery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The problem with traumatic memories tend to be their intrusion into the present, not an inability to recall them. When they intrude, discussing them and understanding how they may unconsciously influence our behavior can be helpful. At the same time, some people heal by fighting their fears and never discussing or explicitly recalling their painful memories at all. For people whose memories don’t negatively affect them in the present, pressuring them to focus on them may actually harm.</a:t>
            </a:r>
          </a:p>
          <a:p>
            <a:pPr>
              <a:buNone/>
            </a:pPr>
            <a:endParaRPr lang="en-US" sz="2000" dirty="0" smtClean="0"/>
          </a:p>
          <a:p>
            <a:pPr marL="651510" indent="-514350">
              <a:buFont typeface="+mj-lt"/>
              <a:buAutoNum type="arabicPeriod"/>
            </a:pPr>
            <a:endParaRPr lang="en-US" dirty="0" smtClean="0"/>
          </a:p>
          <a:p>
            <a:pPr marL="65151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fontScale="85000" lnSpcReduction="20000"/>
          </a:bodyPr>
          <a:lstStyle/>
          <a:p>
            <a:pPr marL="548640" lvl="1" indent="-411480">
              <a:buClr>
                <a:schemeClr val="tx1">
                  <a:shade val="95000"/>
                </a:schemeClr>
              </a:buClr>
              <a:buSzPct val="65000"/>
              <a:buNone/>
            </a:pPr>
            <a:r>
              <a:rPr lang="en-US" sz="3000" dirty="0" smtClean="0"/>
              <a:t>A. Intrusive thoughts are an attempt to make sense of the experience, the brain’s attempt to assimilate the experience. Not just let the experience go, but rather make sense of it; flashbacks/ nightmares are access routes to memory. Flashbacks is a way the brain is attempting to heal itself. It’s the mind’s attempt to make sense of what happened. What can be done about intrusive thoughts or flashbacks?</a:t>
            </a:r>
          </a:p>
          <a:p>
            <a:pPr marL="548640" lvl="1" indent="-411480">
              <a:buClr>
                <a:schemeClr val="tx1">
                  <a:shade val="95000"/>
                </a:schemeClr>
              </a:buClr>
              <a:buSzPct val="65000"/>
              <a:buNone/>
            </a:pPr>
            <a:r>
              <a:rPr lang="en-US" sz="3000" dirty="0" smtClean="0"/>
              <a:t>B. Denial/numbing are ways that the mind takes a “time out,” as a way of “dosing” or of “pacing” oneself so you only have to deal with so much stress at one time.</a:t>
            </a:r>
          </a:p>
          <a:p>
            <a:pPr>
              <a:buNone/>
            </a:pPr>
            <a:endParaRPr lang="en-US" sz="2000" dirty="0" smtClean="0"/>
          </a:p>
          <a:p>
            <a:pPr marL="548640" lvl="1" indent="-411480">
              <a:buClr>
                <a:schemeClr val="tx1">
                  <a:shade val="95000"/>
                </a:schemeClr>
              </a:buClr>
              <a:buSzPct val="65000"/>
              <a:buNone/>
            </a:pPr>
            <a:endParaRPr lang="en-US" sz="1800" dirty="0" smtClean="0"/>
          </a:p>
          <a:p>
            <a:pPr>
              <a:buNone/>
            </a:pPr>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marL="548640" lvl="1" indent="-411480">
              <a:buClr>
                <a:schemeClr val="tx1">
                  <a:shade val="95000"/>
                </a:schemeClr>
              </a:buClr>
              <a:buSzPct val="65000"/>
              <a:buNone/>
            </a:pPr>
            <a:r>
              <a:rPr lang="en-US" sz="2800" dirty="0" smtClean="0"/>
              <a:t>C. Dissociation at the time of the event was a potentially useful skill. Speak of the “wisdom of the body,” e.g., “mind is taking time out from overstimulation”’ “denial is one of nature’s small mercies.”</a:t>
            </a:r>
          </a:p>
          <a:p>
            <a:pPr>
              <a:buNone/>
            </a:pPr>
            <a:endParaRPr lang="en-US" dirty="0" smtClean="0"/>
          </a:p>
          <a:p>
            <a:pPr marL="548640" lvl="1" indent="-411480">
              <a:buClr>
                <a:schemeClr val="tx1">
                  <a:shade val="95000"/>
                </a:schemeClr>
              </a:buClr>
              <a:buSzPct val="65000"/>
              <a:buNone/>
            </a:pPr>
            <a:r>
              <a:rPr lang="en-US" sz="2800" dirty="0" smtClean="0"/>
              <a:t>D. Convey that the “survival skills” that the client once used and were adaptive at the time may no longer be appropriate.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a:bodyPr>
          <a:lstStyle/>
          <a:p>
            <a:pPr marL="548640" lvl="1" indent="-411480">
              <a:buClr>
                <a:schemeClr val="tx1">
                  <a:shade val="95000"/>
                </a:schemeClr>
              </a:buClr>
              <a:buSzPct val="65000"/>
              <a:buNone/>
            </a:pPr>
            <a:r>
              <a:rPr lang="en-US" dirty="0" smtClean="0"/>
              <a:t>E. Commend the counselee for being distressed. The counselor might say something like the following: “Given what you have been through, if you didn’t have stressful reactions, weren’t depressed, had a short fuse at times, dwelled on what happened (use counselee’s symptoms), then I would be really concerned.</a:t>
            </a:r>
            <a:endParaRPr lang="en-US" sz="1800" dirty="0" smtClean="0"/>
          </a:p>
          <a:p>
            <a:pPr>
              <a:buNone/>
            </a:pPr>
            <a:endParaRPr lang="en-US" sz="2000" dirty="0" smtClean="0"/>
          </a:p>
          <a:p>
            <a:pPr marL="548640" lvl="1" indent="-411480">
              <a:buClr>
                <a:schemeClr val="tx1">
                  <a:shade val="95000"/>
                </a:schemeClr>
              </a:buClr>
              <a:buSzPct val="65000"/>
              <a:buNone/>
            </a:pPr>
            <a:r>
              <a:rPr lang="en-US" dirty="0" smtClean="0"/>
              <a:t>F. Indicate that PTSD is definitely responsive to treatment and that healing can be a lifelong process. Convey to the counselee that </a:t>
            </a:r>
            <a:r>
              <a:rPr lang="en-US" dirty="0" err="1" smtClean="0"/>
              <a:t>symptomatology</a:t>
            </a:r>
            <a:r>
              <a:rPr lang="en-US" dirty="0" smtClean="0"/>
              <a:t> may not go away complete, nor forever.</a:t>
            </a:r>
            <a:endParaRPr lang="en-US" sz="1800" dirty="0" smtClean="0"/>
          </a:p>
          <a:p>
            <a:pPr>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lstStyle/>
          <a:p>
            <a:pPr marL="548640" lvl="1" indent="-411480">
              <a:buClr>
                <a:schemeClr val="tx1">
                  <a:shade val="95000"/>
                </a:schemeClr>
              </a:buClr>
              <a:buSzPct val="65000"/>
              <a:buNone/>
            </a:pPr>
            <a:r>
              <a:rPr lang="en-US" dirty="0" smtClean="0"/>
              <a:t>G. Indicate that it is possible that symptoms “may get worse before they get better” as we discuss and work through what happened and why, as we begin to refocus on the trauma.</a:t>
            </a:r>
          </a:p>
          <a:p>
            <a:pPr marL="548640" lvl="1" indent="-411480">
              <a:buClr>
                <a:schemeClr val="tx1">
                  <a:shade val="95000"/>
                </a:schemeClr>
              </a:buClr>
              <a:buSzPct val="65000"/>
              <a:buNone/>
            </a:pPr>
            <a:endParaRPr lang="en-US" sz="2000" dirty="0" smtClean="0"/>
          </a:p>
          <a:p>
            <a:pPr>
              <a:buNone/>
            </a:pPr>
            <a:r>
              <a:rPr lang="en-US" sz="2500" dirty="0" smtClean="0"/>
              <a:t>H.  Finally, “although this may be difficult to believe right now, you may even find that there will be some positive benefits to you and your life as a result of the experiences you have had and your willingness now to face and work through what you must work through.”</a:t>
            </a:r>
          </a:p>
          <a:p>
            <a:pPr>
              <a:buNone/>
            </a:pPr>
            <a:endParaRPr lang="en-US" sz="2000"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fontScale="92500" lnSpcReduction="10000"/>
          </a:bodyPr>
          <a:lstStyle/>
          <a:p>
            <a:pPr marL="651510" lvl="0" indent="-514350">
              <a:buFont typeface="+mj-lt"/>
              <a:buAutoNum type="arabicPeriod" startAt="5"/>
            </a:pPr>
            <a:r>
              <a:rPr lang="en-US" dirty="0" smtClean="0"/>
              <a:t>Re-exposure to the trauma is critical, as is how and when the person is re-exposed. Research with all trauma survivors indicates a principle that the individual must mentally revisit the traumatic experience again—but with the supportive assistance of someone who can help them through their fear. </a:t>
            </a:r>
          </a:p>
          <a:p>
            <a:r>
              <a:rPr lang="en-US" dirty="0" smtClean="0"/>
              <a:t>Emotional processing needs to occur.</a:t>
            </a:r>
          </a:p>
          <a:p>
            <a:pPr lvl="0"/>
            <a:r>
              <a:rPr lang="en-US" dirty="0" smtClean="0"/>
              <a:t>By revisiting the trauma the brain is able to process the experience and make sense of it. </a:t>
            </a:r>
          </a:p>
          <a:p>
            <a:pPr lvl="0"/>
            <a:r>
              <a:rPr lang="en-US" dirty="0" smtClean="0"/>
              <a:t>They learn that thinking about the trauma is not dangerous.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Steps Of Helping Those In Trauma</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We find a decrease in the strength of a behavioral response that occurs when an initially novel eliciting stimulus is repeatedly presented. Such as revisiting the trauma memory rather than avoiding.</a:t>
            </a:r>
          </a:p>
          <a:p>
            <a:pPr lvl="0"/>
            <a:r>
              <a:rPr lang="en-US" dirty="0" smtClean="0"/>
              <a:t>The person becomes less afraid of the memory. </a:t>
            </a:r>
          </a:p>
          <a:p>
            <a:pPr lvl="0"/>
            <a:r>
              <a:rPr lang="en-US" dirty="0" smtClean="0"/>
              <a:t>This is a process by which anxiety comes down on its own. It changes a “hot memory” to a bad memory.</a:t>
            </a:r>
          </a:p>
          <a:p>
            <a:r>
              <a:rPr lang="en-US" dirty="0" smtClean="0"/>
              <a:t>How do you do this? One way is TIR. It can either be by talking or writing.</a:t>
            </a:r>
          </a:p>
          <a:p>
            <a:r>
              <a:rPr lang="en-US" dirty="0" smtClean="0"/>
              <a:t>If we don’t want the person to relive the memory so we have them write it down in detail repeatedly in order to drain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There are few losses so shattering as the loss of a child can be, especially through something as unpredictable as SIDS. Often marriages do not survive such a loss, as the case below illustrates. This is a slightly edited transcript of an actual session given by </a:t>
            </a:r>
            <a:r>
              <a:rPr lang="en-US" dirty="0" err="1" smtClean="0"/>
              <a:t>Sharie</a:t>
            </a:r>
            <a:r>
              <a:rPr lang="en-US" dirty="0" smtClean="0"/>
              <a:t> Ann Peacock. Observing this woman’s progression through various layers of emotion and reaction as she repetitively views this huge loss demonstrates clearly the “magic” of TIR at work. Be sure to notice how details of the incident change and the emotional content progresses through each viewing. Names have been changed and the facilitator’s precise questions removed.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normAutofit/>
          </a:bodyPr>
          <a:lstStyle/>
          <a:p>
            <a:r>
              <a:rPr lang="en-US" dirty="0" smtClean="0"/>
              <a:t>In a physical trauma the word has two meanings. Some part of the body is impacted with such a powerful force that the body’s natural protections such as the skin or bones can’t prevent the injury. And then the body’s normal natural healing capabilities can’t mend the injury without some assistance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1</a:t>
            </a:r>
            <a:r>
              <a:rPr lang="en-US" baseline="30000" dirty="0" smtClean="0"/>
              <a:t>st</a:t>
            </a:r>
            <a:r>
              <a:rPr lang="en-US" dirty="0" smtClean="0"/>
              <a:t> Time-through the incident</a:t>
            </a:r>
          </a:p>
          <a:p>
            <a:pPr>
              <a:buNone/>
            </a:pPr>
            <a:r>
              <a:rPr lang="en-US" dirty="0" smtClean="0"/>
              <a:t>(Eyes closed.) Tom, her husband, picked our 6 month old son Jeremy up out of the crib-it was 5 AM. Jeremy wasn’t breathing, blue. I called 9-1-1 (tears). I kept telling Jeremy to wake up. The ambulance got there and they couldn’t do anything. I rode to the hospital in the back of the ambulance. I sat at the hospital holding him. They kept telling me he wasn’t going to wake up. I did everything the doctors told me to do. I was mad at them! Jeremy was healthy, gaining weight. They finally took him from me. Did an autopsy.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They said SIDS. I said, SIDS?! Then I thought stupid Tom did coke! (Now looking at me) He killed my baby! [Ed. Note: parental drug use is considered a major risk factor] I couldn’t go back to that apartment. (Head down, eyes closed). We moved to another apartment. I kept hearing Jeremy. It was a year and a half. Tom kept saying stop crying (looking at me). I think he hated Jeremy. He loved James (his others child) but not Jeremy! I dream about Jeremy.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lstStyle/>
          <a:p>
            <a:pPr>
              <a:buNone/>
            </a:pPr>
            <a:r>
              <a:rPr lang="en-US" dirty="0" smtClean="0"/>
              <a:t>It was so real. He’s growing. Don’t want to have those dreams any more. At the wake I didn’t want to leave him there either. They put make-up on him. Didn’t look like him. I know hate’s a strong word but I HATE Tom’s family! Jeremy was so beautiful, so healthy. I miss him so much. I feel guilty because I can’t go to his grave – I talk to him all the time though.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TIR</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3</a:t>
            </a:r>
            <a:r>
              <a:rPr lang="en-US" baseline="30000" dirty="0" smtClean="0"/>
              <a:t>rd</a:t>
            </a:r>
            <a:r>
              <a:rPr lang="en-US" dirty="0" smtClean="0"/>
              <a:t> Time-through the incident</a:t>
            </a:r>
          </a:p>
          <a:p>
            <a:r>
              <a:rPr lang="en-US" dirty="0" smtClean="0"/>
              <a:t>(Eyes closed, slightly less emotion) He brought him in to me like every other morning and said he wasn’t breathing, he was all blue. I was screaming, screaming. I held Jeremy trying to warm him up. He was so cold, he was so cold. I remember rocking him in the chair. I know everyone was trying to help me, my friends. We stayed at Tom’s mother’s house. Just couldn’t go back to that apartment. They baptized him, he was supposed to be baptized.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lstStyle/>
          <a:p>
            <a:pPr>
              <a:buNone/>
            </a:pPr>
            <a:r>
              <a:rPr lang="en-US" dirty="0" smtClean="0"/>
              <a:t>Oh, God, I just wanted to pick him up, take him home. Part of me felt like he was still alive. I just couldn’t go. We moved out of the apartment. Things between Tom and I were bad. I hate drugs. All I wanted to do was sleep and not wake up so I could be with Jeremy. Eventually the dreams just stopped. I started getting hold of myself, going back to school. My friends helped me.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lstStyle/>
          <a:p>
            <a:pPr>
              <a:buNone/>
            </a:pPr>
            <a:r>
              <a:rPr lang="en-US" dirty="0" smtClean="0"/>
              <a:t>5</a:t>
            </a:r>
            <a:r>
              <a:rPr lang="en-US" baseline="30000" dirty="0" smtClean="0"/>
              <a:t>th</a:t>
            </a:r>
            <a:r>
              <a:rPr lang="en-US" dirty="0" smtClean="0"/>
              <a:t> Time-through the incident. </a:t>
            </a:r>
          </a:p>
          <a:p>
            <a:pPr>
              <a:buNone/>
            </a:pPr>
            <a:r>
              <a:rPr lang="en-US" dirty="0" smtClean="0"/>
              <a:t>(Even less emotion, voice clearer, looking at me) Every morning Tom would wake Jeremy up for his morning feeding and I remember something was wrong, he wasn’t breathing. I remember him running outside for someone to call 911. I just couldn’t wake him up, didn’t want to let him go.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lstStyle/>
          <a:p>
            <a:pPr>
              <a:buNone/>
            </a:pPr>
            <a:r>
              <a:rPr lang="en-US" dirty="0" smtClean="0"/>
              <a:t>Maybe moving out of the apartment helped, maybe it didn’t. That’s when the dreams stopped. I want to know what causes SIDS. I want to understand. I don’t want to hate Tom, I just want to understand. I said he didn’t love Jeremy but I know he did. When Jeremy was born he was so proud, his whole family was proud. (smiling)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a:bodyPr>
          <a:lstStyle/>
          <a:p>
            <a:pPr>
              <a:buNone/>
            </a:pPr>
            <a:r>
              <a:rPr lang="en-US" dirty="0" smtClean="0"/>
              <a:t>8</a:t>
            </a:r>
            <a:r>
              <a:rPr lang="en-US" baseline="30000" dirty="0" smtClean="0"/>
              <a:t>th</a:t>
            </a:r>
            <a:r>
              <a:rPr lang="en-US" dirty="0" smtClean="0"/>
              <a:t> Time-through the incident: </a:t>
            </a:r>
          </a:p>
          <a:p>
            <a:pPr>
              <a:buNone/>
            </a:pPr>
            <a:r>
              <a:rPr lang="en-US" dirty="0" smtClean="0"/>
              <a:t>Tom found Jeremy, not breathing. He put Jeremy in my arms, said he was </a:t>
            </a:r>
            <a:r>
              <a:rPr lang="en-US" dirty="0" err="1" smtClean="0"/>
              <a:t>gonna</a:t>
            </a:r>
            <a:r>
              <a:rPr lang="en-US" dirty="0" smtClean="0"/>
              <a:t> get help, screaming for me to call an ambulance too. They came, did what they could do. The hospital did what they could do. Let me hold him. They were really nice. I knew he wasn’t coming back. Just wish I could apologize to everybody, especially Tom. Because I know he felt guilty too.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a:xfrm>
            <a:off x="533400" y="1600200"/>
            <a:ext cx="8229600" cy="4709160"/>
          </a:xfrm>
        </p:spPr>
        <p:txBody>
          <a:bodyPr>
            <a:normAutofit lnSpcReduction="10000"/>
          </a:bodyPr>
          <a:lstStyle/>
          <a:p>
            <a:pPr>
              <a:buNone/>
            </a:pPr>
            <a:r>
              <a:rPr lang="en-US" dirty="0" smtClean="0"/>
              <a:t>10</a:t>
            </a:r>
            <a:r>
              <a:rPr lang="en-US" baseline="30000" dirty="0" smtClean="0"/>
              <a:t>th</a:t>
            </a:r>
            <a:r>
              <a:rPr lang="en-US" dirty="0" smtClean="0"/>
              <a:t> Time-through the incident:</a:t>
            </a:r>
          </a:p>
          <a:p>
            <a:pPr>
              <a:buNone/>
            </a:pPr>
            <a:r>
              <a:rPr lang="en-US" dirty="0" smtClean="0"/>
              <a:t>I remember they were giving me Jeremy. The first thing Tom did was put him in my arms. Said he would get help and he did. He stayed right there with me by the rocking chair. Tom’s family as all there for me, telling me, “Anything I needed, anything.” A lot of times I do think of him and I talk to him (laughter). I wish him Merry Christmas and happy birthday (smiling). I tell him I’ll see him someday, hopefully.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He was so beautiful. (Voice louder, smiling, laughing. Facilitator asked, “How does it seem to you now?”). I feel like a lot of that anger is gone, the blame is gone. There’s a warm feeling here (hand on chest). If that makes sense, like he’s here. It used to feel empty. I feel bad sometimes because I can’t remember what he looks like, but I can actually see him, he looks so much like his father. I guess it’s a good thing. He’s right there (hand on chest) – my angel.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05">
      <a:dk1>
        <a:srgbClr val="3333FF"/>
      </a:dk1>
      <a:lt1>
        <a:srgbClr val="FFFFFF"/>
      </a:lt1>
      <a:dk2>
        <a:srgbClr val="3333FF"/>
      </a:dk2>
      <a:lt2>
        <a:srgbClr val="D6D6F4"/>
      </a:lt2>
      <a:accent1>
        <a:srgbClr val="FFFFFF"/>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872</TotalTime>
  <Words>7921</Words>
  <Application>Microsoft Office PowerPoint</Application>
  <PresentationFormat>On-screen Show (4:3)</PresentationFormat>
  <Paragraphs>583</Paragraphs>
  <Slides>154</Slides>
  <Notes>113</Notes>
  <HiddenSlides>0</HiddenSlides>
  <MMClips>0</MMClips>
  <ScaleCrop>false</ScaleCrop>
  <HeadingPairs>
    <vt:vector size="4" baseType="variant">
      <vt:variant>
        <vt:lpstr>Theme</vt:lpstr>
      </vt:variant>
      <vt:variant>
        <vt:i4>1</vt:i4>
      </vt:variant>
      <vt:variant>
        <vt:lpstr>Slide Titles</vt:lpstr>
      </vt:variant>
      <vt:variant>
        <vt:i4>154</vt:i4>
      </vt:variant>
    </vt:vector>
  </HeadingPairs>
  <TitlesOfParts>
    <vt:vector size="155" baseType="lpstr">
      <vt:lpstr>Apex</vt:lpstr>
      <vt:lpstr>Trauma  and the Brain</vt:lpstr>
      <vt:lpstr>Slide 2</vt:lpstr>
      <vt:lpstr>Slide 3</vt:lpstr>
      <vt:lpstr>Slide 4</vt:lpstr>
      <vt:lpstr>Slide 5</vt:lpstr>
      <vt:lpstr>The Common Themes of Trauma</vt:lpstr>
      <vt:lpstr>The Common Themes of Trauma</vt:lpstr>
      <vt:lpstr>What Is Trauma?</vt:lpstr>
      <vt:lpstr>What Is Trauma?</vt:lpstr>
      <vt:lpstr>What Is Trauma?</vt:lpstr>
      <vt:lpstr>What is Trauma?</vt:lpstr>
      <vt:lpstr>Trauma</vt:lpstr>
      <vt:lpstr>Trauma</vt:lpstr>
      <vt:lpstr>Trauma</vt:lpstr>
      <vt:lpstr>Slide 15</vt:lpstr>
      <vt:lpstr>The Effects of Trauma</vt:lpstr>
      <vt:lpstr>The Effects of Trauma</vt:lpstr>
      <vt:lpstr>The Effects of Trauma</vt:lpstr>
      <vt:lpstr>Characteristics Of PTSD</vt:lpstr>
      <vt:lpstr>PTSD</vt:lpstr>
      <vt:lpstr>Reflections on Trauma</vt:lpstr>
      <vt:lpstr>Reflections on Trauma</vt:lpstr>
      <vt:lpstr>Reflections on Trauma</vt:lpstr>
      <vt:lpstr>Reflections on Trauma</vt:lpstr>
      <vt:lpstr>Stress</vt:lpstr>
      <vt:lpstr>Stress</vt:lpstr>
      <vt:lpstr>Slide 27</vt:lpstr>
      <vt:lpstr>Limbic System of the Brain</vt:lpstr>
      <vt:lpstr>Slide 29</vt:lpstr>
      <vt:lpstr>The Human Brain</vt:lpstr>
      <vt:lpstr>The Human Brain</vt:lpstr>
      <vt:lpstr>The Human Brain</vt:lpstr>
      <vt:lpstr>The Human Brain</vt:lpstr>
      <vt:lpstr>The Human Brain</vt:lpstr>
      <vt:lpstr>The Human Brain</vt:lpstr>
      <vt:lpstr>The Right Side</vt:lpstr>
      <vt:lpstr>The Human Brain</vt:lpstr>
      <vt:lpstr>Slide 38</vt:lpstr>
      <vt:lpstr>Slide 39</vt:lpstr>
      <vt:lpstr>Slide 40</vt:lpstr>
      <vt:lpstr>The Human Brain </vt:lpstr>
      <vt:lpstr>Thalamus</vt:lpstr>
      <vt:lpstr>Thalamus</vt:lpstr>
      <vt:lpstr>Hypothalmus</vt:lpstr>
      <vt:lpstr>Hypothalamus</vt:lpstr>
      <vt:lpstr>Prefrontal Cortex</vt:lpstr>
      <vt:lpstr>Prefrontal Cortex</vt:lpstr>
      <vt:lpstr>Hippocampus </vt:lpstr>
      <vt:lpstr>Hippocampus</vt:lpstr>
      <vt:lpstr>Hippocampus</vt:lpstr>
      <vt:lpstr>Amygdala </vt:lpstr>
      <vt:lpstr>Amygdala</vt:lpstr>
      <vt:lpstr>Amygdala</vt:lpstr>
      <vt:lpstr>The Human Brain </vt:lpstr>
      <vt:lpstr>The Human Brain</vt:lpstr>
      <vt:lpstr>The Human Brain</vt:lpstr>
      <vt:lpstr>PTSD Brain Function</vt:lpstr>
      <vt:lpstr>PTSD Brain Function</vt:lpstr>
      <vt:lpstr>PTSD Brain Function</vt:lpstr>
      <vt:lpstr>PTSD Brain Function</vt:lpstr>
      <vt:lpstr>PTSD Brain Function</vt:lpstr>
      <vt:lpstr>Slide 62</vt:lpstr>
      <vt:lpstr>Traumatic Memory</vt:lpstr>
      <vt:lpstr>Traumatic Memory</vt:lpstr>
      <vt:lpstr>Traumatic Memory</vt:lpstr>
      <vt:lpstr>Traumatic Memory</vt:lpstr>
      <vt:lpstr>What to Say Facing Your Fears</vt:lpstr>
      <vt:lpstr>What to Say Facing Your Fears</vt:lpstr>
      <vt:lpstr>What to Say Facing Your Fears</vt:lpstr>
      <vt:lpstr>What to Say Facing Your Fears</vt:lpstr>
      <vt:lpstr>What to Say Facing Your Fears</vt:lpstr>
      <vt:lpstr>Excuse Notes</vt:lpstr>
      <vt:lpstr>Excuse Notes</vt:lpstr>
      <vt:lpstr>Excuse Notes</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TIR</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Suggested Steps Of Helping Those In Trauma</vt:lpstr>
      <vt:lpstr>Reactivators of Traumatic Stress</vt:lpstr>
      <vt:lpstr>The Five “D’s”</vt:lpstr>
      <vt:lpstr>The Five “Ds”</vt:lpstr>
      <vt:lpstr>The Five “D’s”</vt:lpstr>
      <vt:lpstr>The Five “D’s”</vt:lpstr>
      <vt:lpstr>The Five “D’s”</vt:lpstr>
      <vt:lpstr>The Five “D’s”</vt:lpstr>
      <vt:lpstr>The Five “D’s”</vt:lpstr>
      <vt:lpstr>The Five “D’s”</vt:lpstr>
      <vt:lpstr>The Five “D’s”</vt:lpstr>
      <vt:lpstr>The Five “D’s”</vt:lpstr>
      <vt:lpstr>The Five “D’s”</vt:lpstr>
      <vt:lpstr>The Five “D’s”</vt:lpstr>
      <vt:lpstr>The Five “D’s”</vt:lpstr>
      <vt:lpstr>The Five “D’s”</vt:lpstr>
      <vt:lpstr>The Five “D’s” </vt:lpstr>
      <vt:lpstr>The Five “D’s”</vt:lpstr>
      <vt:lpstr>The Envelope and Memories</vt:lpstr>
      <vt:lpstr>The Envelope and Memories</vt:lpstr>
      <vt:lpstr>The Envelope and Memories</vt:lpstr>
      <vt:lpstr>The Envelope and Memories</vt:lpstr>
      <vt:lpstr>The Envelope and Memories</vt:lpstr>
      <vt:lpstr>Suggestions for Emotional and Spiritual Care in Disaster Ministry  </vt:lpstr>
      <vt:lpstr>Suggestions for Emotional and Spiritual Care in Disaster Ministry  </vt:lpstr>
      <vt:lpstr>Suggestions for Emotional and Spiritual Care in Disaster Ministry  </vt:lpstr>
      <vt:lpstr>Suggestions for Emotional and Spiritual Care in Disaster Ministry  </vt:lpstr>
      <vt:lpstr>Suggestions for Emotional and Spiritual Care in Disaster Ministry</vt:lpstr>
      <vt:lpstr>Suggestions for Emotional and Spiritual Care in Disaster Ministry  </vt:lpstr>
      <vt:lpstr>Questions that are Designed to Help the Person Tell Their Story </vt:lpstr>
      <vt:lpstr>Questions that are designed to assess the lingering impact of traumatic events:  </vt:lpstr>
      <vt:lpstr>  Questions that are designed to help the counselee reframe the traumatic events:   </vt:lpstr>
      <vt:lpstr>  Questions that are designed to help the counselee reframe the traumatic events:   </vt:lpstr>
      <vt:lpstr>  Questions that are designed to help the counselee reframe the traumatic events:   </vt:lpstr>
      <vt:lpstr>Some Special Challenges  The Noncommunicative Person</vt:lpstr>
      <vt:lpstr>Some Special Challenges  The Noncommunicative Person</vt:lpstr>
      <vt:lpstr>Some Special Challenges  The Noncommunicative Person</vt:lpstr>
      <vt:lpstr>Some Special Challenges  The Noncommunicative Person</vt:lpstr>
      <vt:lpstr>The Dazed or Nonresponsive Person</vt:lpstr>
      <vt:lpstr>The Dazed or Nonresponsive Person</vt:lpstr>
      <vt:lpstr>The Dazed or Nonresponsive Person</vt:lpstr>
      <vt:lpstr>Matthew </vt:lpstr>
      <vt:lpstr>Slide 154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 Session 5</dc:title>
  <dc:creator>Bryn</dc:creator>
  <cp:lastModifiedBy>SARAH AND KALA</cp:lastModifiedBy>
  <cp:revision>46</cp:revision>
  <dcterms:created xsi:type="dcterms:W3CDTF">2011-03-13T23:46:33Z</dcterms:created>
  <dcterms:modified xsi:type="dcterms:W3CDTF">2013-03-13T19:53:10Z</dcterms:modified>
</cp:coreProperties>
</file>