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Default Extension="docx" ContentType="application/vnd.openxmlformats-officedocument.wordprocessingml.document"/>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2"/>
  </p:notesMasterIdLst>
  <p:handoutMasterIdLst>
    <p:handoutMasterId r:id="rId183"/>
  </p:handoutMasterIdLst>
  <p:sldIdLst>
    <p:sldId id="597" r:id="rId2"/>
    <p:sldId id="499" r:id="rId3"/>
    <p:sldId id="439" r:id="rId4"/>
    <p:sldId id="440" r:id="rId5"/>
    <p:sldId id="441" r:id="rId6"/>
    <p:sldId id="442" r:id="rId7"/>
    <p:sldId id="438" r:id="rId8"/>
    <p:sldId id="289" r:id="rId9"/>
    <p:sldId id="608" r:id="rId10"/>
    <p:sldId id="475" r:id="rId11"/>
    <p:sldId id="476" r:id="rId12"/>
    <p:sldId id="593" r:id="rId13"/>
    <p:sldId id="594" r:id="rId14"/>
    <p:sldId id="595" r:id="rId15"/>
    <p:sldId id="596" r:id="rId16"/>
    <p:sldId id="368" r:id="rId17"/>
    <p:sldId id="370" r:id="rId18"/>
    <p:sldId id="371" r:id="rId19"/>
    <p:sldId id="372" r:id="rId20"/>
    <p:sldId id="373" r:id="rId21"/>
    <p:sldId id="374" r:id="rId22"/>
    <p:sldId id="375" r:id="rId23"/>
    <p:sldId id="376" r:id="rId24"/>
    <p:sldId id="377" r:id="rId25"/>
    <p:sldId id="380" r:id="rId26"/>
    <p:sldId id="381" r:id="rId27"/>
    <p:sldId id="383" r:id="rId28"/>
    <p:sldId id="385" r:id="rId29"/>
    <p:sldId id="386" r:id="rId30"/>
    <p:sldId id="390" r:id="rId31"/>
    <p:sldId id="391" r:id="rId32"/>
    <p:sldId id="583" r:id="rId33"/>
    <p:sldId id="584" r:id="rId34"/>
    <p:sldId id="585" r:id="rId35"/>
    <p:sldId id="586" r:id="rId36"/>
    <p:sldId id="598" r:id="rId37"/>
    <p:sldId id="587" r:id="rId38"/>
    <p:sldId id="638" r:id="rId39"/>
    <p:sldId id="639" r:id="rId40"/>
    <p:sldId id="640" r:id="rId41"/>
    <p:sldId id="589" r:id="rId42"/>
    <p:sldId id="590" r:id="rId43"/>
    <p:sldId id="611" r:id="rId44"/>
    <p:sldId id="591" r:id="rId45"/>
    <p:sldId id="592" r:id="rId46"/>
    <p:sldId id="609" r:id="rId47"/>
    <p:sldId id="610" r:id="rId48"/>
    <p:sldId id="451" r:id="rId49"/>
    <p:sldId id="452"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36" r:id="rId63"/>
    <p:sldId id="437" r:id="rId64"/>
    <p:sldId id="320" r:id="rId65"/>
    <p:sldId id="321" r:id="rId66"/>
    <p:sldId id="322" r:id="rId67"/>
    <p:sldId id="323" r:id="rId68"/>
    <p:sldId id="324" r:id="rId69"/>
    <p:sldId id="582" r:id="rId70"/>
    <p:sldId id="612" r:id="rId71"/>
    <p:sldId id="460" r:id="rId72"/>
    <p:sldId id="461" r:id="rId73"/>
    <p:sldId id="462" r:id="rId74"/>
    <p:sldId id="463" r:id="rId75"/>
    <p:sldId id="464" r:id="rId76"/>
    <p:sldId id="465" r:id="rId77"/>
    <p:sldId id="466" r:id="rId78"/>
    <p:sldId id="467" r:id="rId79"/>
    <p:sldId id="468" r:id="rId80"/>
    <p:sldId id="469" r:id="rId81"/>
    <p:sldId id="470" r:id="rId82"/>
    <p:sldId id="471" r:id="rId83"/>
    <p:sldId id="472" r:id="rId84"/>
    <p:sldId id="473" r:id="rId85"/>
    <p:sldId id="477" r:id="rId86"/>
    <p:sldId id="474" r:id="rId87"/>
    <p:sldId id="600" r:id="rId88"/>
    <p:sldId id="601" r:id="rId89"/>
    <p:sldId id="602" r:id="rId90"/>
    <p:sldId id="603" r:id="rId91"/>
    <p:sldId id="604" r:id="rId92"/>
    <p:sldId id="605" r:id="rId93"/>
    <p:sldId id="606" r:id="rId94"/>
    <p:sldId id="541" r:id="rId95"/>
    <p:sldId id="542" r:id="rId96"/>
    <p:sldId id="543" r:id="rId97"/>
    <p:sldId id="544" r:id="rId98"/>
    <p:sldId id="545" r:id="rId99"/>
    <p:sldId id="546" r:id="rId100"/>
    <p:sldId id="547" r:id="rId101"/>
    <p:sldId id="548" r:id="rId102"/>
    <p:sldId id="549" r:id="rId103"/>
    <p:sldId id="554" r:id="rId104"/>
    <p:sldId id="550" r:id="rId105"/>
    <p:sldId id="551" r:id="rId106"/>
    <p:sldId id="552" r:id="rId107"/>
    <p:sldId id="553" r:id="rId108"/>
    <p:sldId id="506" r:id="rId109"/>
    <p:sldId id="507" r:id="rId110"/>
    <p:sldId id="508" r:id="rId111"/>
    <p:sldId id="509" r:id="rId112"/>
    <p:sldId id="510" r:id="rId113"/>
    <p:sldId id="511" r:id="rId114"/>
    <p:sldId id="512" r:id="rId115"/>
    <p:sldId id="513" r:id="rId116"/>
    <p:sldId id="514" r:id="rId117"/>
    <p:sldId id="515" r:id="rId118"/>
    <p:sldId id="516" r:id="rId119"/>
    <p:sldId id="517" r:id="rId120"/>
    <p:sldId id="518" r:id="rId121"/>
    <p:sldId id="519" r:id="rId122"/>
    <p:sldId id="520" r:id="rId123"/>
    <p:sldId id="521" r:id="rId124"/>
    <p:sldId id="522" r:id="rId125"/>
    <p:sldId id="523" r:id="rId126"/>
    <p:sldId id="524" r:id="rId127"/>
    <p:sldId id="613" r:id="rId128"/>
    <p:sldId id="525" r:id="rId129"/>
    <p:sldId id="527" r:id="rId130"/>
    <p:sldId id="528" r:id="rId131"/>
    <p:sldId id="529" r:id="rId132"/>
    <p:sldId id="530" r:id="rId133"/>
    <p:sldId id="531" r:id="rId134"/>
    <p:sldId id="532" r:id="rId135"/>
    <p:sldId id="533" r:id="rId136"/>
    <p:sldId id="534" r:id="rId137"/>
    <p:sldId id="535" r:id="rId138"/>
    <p:sldId id="536" r:id="rId139"/>
    <p:sldId id="537" r:id="rId140"/>
    <p:sldId id="538" r:id="rId141"/>
    <p:sldId id="539" r:id="rId142"/>
    <p:sldId id="540" r:id="rId143"/>
    <p:sldId id="501" r:id="rId144"/>
    <p:sldId id="502" r:id="rId145"/>
    <p:sldId id="503" r:id="rId146"/>
    <p:sldId id="504" r:id="rId147"/>
    <p:sldId id="337" r:id="rId148"/>
    <p:sldId id="338" r:id="rId149"/>
    <p:sldId id="339" r:id="rId150"/>
    <p:sldId id="340" r:id="rId151"/>
    <p:sldId id="342" r:id="rId152"/>
    <p:sldId id="343" r:id="rId153"/>
    <p:sldId id="344" r:id="rId154"/>
    <p:sldId id="345" r:id="rId155"/>
    <p:sldId id="346" r:id="rId156"/>
    <p:sldId id="478" r:id="rId157"/>
    <p:sldId id="614" r:id="rId158"/>
    <p:sldId id="615" r:id="rId159"/>
    <p:sldId id="616" r:id="rId160"/>
    <p:sldId id="617" r:id="rId161"/>
    <p:sldId id="618" r:id="rId162"/>
    <p:sldId id="619" r:id="rId163"/>
    <p:sldId id="620" r:id="rId164"/>
    <p:sldId id="621" r:id="rId165"/>
    <p:sldId id="622" r:id="rId166"/>
    <p:sldId id="623" r:id="rId167"/>
    <p:sldId id="624" r:id="rId168"/>
    <p:sldId id="625" r:id="rId169"/>
    <p:sldId id="626" r:id="rId170"/>
    <p:sldId id="627" r:id="rId171"/>
    <p:sldId id="628" r:id="rId172"/>
    <p:sldId id="629" r:id="rId173"/>
    <p:sldId id="630" r:id="rId174"/>
    <p:sldId id="631" r:id="rId175"/>
    <p:sldId id="632" r:id="rId176"/>
    <p:sldId id="633" r:id="rId177"/>
    <p:sldId id="634" r:id="rId178"/>
    <p:sldId id="635" r:id="rId179"/>
    <p:sldId id="636" r:id="rId180"/>
    <p:sldId id="637" r:id="rId1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6" autoAdjust="0"/>
    <p:restoredTop sz="94660"/>
  </p:normalViewPr>
  <p:slideViewPr>
    <p:cSldViewPr>
      <p:cViewPr>
        <p:scale>
          <a:sx n="66" d="100"/>
          <a:sy n="66" d="100"/>
        </p:scale>
        <p:origin x="-1296" y="-144"/>
      </p:cViewPr>
      <p:guideLst>
        <p:guide orient="horz" pos="2160"/>
        <p:guide pos="288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notesMaster" Target="notesMasters/notesMaster1.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95C691-F9D9-4060-BE77-35D5C38BA373}" type="datetimeFigureOut">
              <a:rPr lang="en-US" smtClean="0"/>
              <a:pPr/>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BFC0FC-1F3E-44D6-A7B2-0429A27F187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808A0-3A2D-4523-9495-964EDA111058}" type="datetimeFigureOut">
              <a:rPr lang="en-US" smtClean="0"/>
              <a:pPr/>
              <a:t>9/18/2015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D8CDD-B55D-4C9E-BD6D-D6F952B8721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DAF95FC-8E19-BE41-B6FA-5D9D94CF549F}" type="slidenum">
              <a:rPr lang="en-US"/>
              <a:pPr/>
              <a:t>12</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0AFEC-8761-4754-AC06-9F0481315216}"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0AFEC-8761-4754-AC06-9F0481315216}"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0AFEC-8761-4754-AC06-9F0481315216}"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6CABCB6-67DE-2643-9978-3C29E37DD03E}" type="slidenum">
              <a:rPr lang="en-US"/>
              <a:pPr/>
              <a:t>13</a:t>
            </a:fld>
            <a:endParaRPr lang="en-US"/>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0AFEC-8761-4754-AC06-9F0481315216}"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38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40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0AFEC-8761-4754-AC06-9F0481315216}" type="slidenum">
              <a:rPr lang="en-US" smtClean="0"/>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0AFEC-8761-4754-AC06-9F0481315216}" type="slidenum">
              <a:rPr lang="en-US" smtClean="0"/>
              <a:pPr/>
              <a:t>42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4F6A905-6277-D845-9A7D-47DEC63CDA86}" type="slidenum">
              <a:rPr lang="en-US"/>
              <a:pPr/>
              <a:t>43</a:t>
            </a:fld>
            <a:endParaRPr lang="en-US"/>
          </a:p>
        </p:txBody>
      </p:sp>
      <p:sp>
        <p:nvSpPr>
          <p:cNvPr id="116739" name="Rectangle 2"/>
          <p:cNvSpPr>
            <a:spLocks noGrp="1" noRot="1" noChangeAspect="1" noChangeArrowheads="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0AFEC-8761-4754-AC06-9F0481315216}" type="slidenum">
              <a:rPr lang="en-US" smtClean="0"/>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0AFEC-8761-4754-AC06-9F0481315216}" type="slidenum">
              <a:rPr lang="en-US" smtClean="0"/>
              <a:pPr/>
              <a:t>45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0AFEC-8761-4754-AC06-9F0481315216}" type="slidenum">
              <a:rPr lang="en-US" smtClean="0"/>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0AFEC-8761-4754-AC06-9F0481315216}"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01E0064-C820-684C-9BEE-B712E7E91361}" type="slidenum">
              <a:rPr lang="en-US"/>
              <a:pPr/>
              <a:t>14</a:t>
            </a:fld>
            <a:endParaRPr lang="en-US"/>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64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66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00041C96-A89E-DF49-BC44-944D6AA5407A}" type="slidenum">
              <a:rPr lang="en-US"/>
              <a:pPr/>
              <a:t>68</a:t>
            </a:fld>
            <a:endParaRPr lang="en-US"/>
          </a:p>
        </p:txBody>
      </p:sp>
      <p:sp>
        <p:nvSpPr>
          <p:cNvPr id="141315" name="Rectangle 2"/>
          <p:cNvSpPr>
            <a:spLocks noGrp="1" noRot="1" noChangeAspect="1" noChangeArrowheads="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69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94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95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96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97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98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99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0136568-7B91-794F-BF0D-80C3FDD98DCF}" type="slidenum">
              <a:rPr lang="en-US"/>
              <a:pPr/>
              <a:t>15</a:t>
            </a:fld>
            <a:endParaRPr lang="en-US"/>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1A672FE9-75AD-9047-B29C-2892979D239B}" type="slidenum">
              <a:rPr lang="en-US"/>
              <a:pPr/>
              <a:t>103</a:t>
            </a:fld>
            <a:endParaRPr lang="en-US"/>
          </a:p>
        </p:txBody>
      </p:sp>
      <p:sp>
        <p:nvSpPr>
          <p:cNvPr id="235523" name="Rectangle 2"/>
          <p:cNvSpPr>
            <a:spLocks noGrp="1" noRot="1" noChangeAspect="1" noChangeArrowheads="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110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FC4FB-55C4-4481-A852-AAD87CC0E255}" type="slidenum">
              <a:rPr lang="en-US" smtClean="0"/>
              <a:pPr/>
              <a:t>111</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FC4FB-55C4-4481-A852-AAD87CC0E255}" type="slidenum">
              <a:rPr lang="en-US" smtClean="0"/>
              <a:pPr/>
              <a:t>112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FC4FB-55C4-4481-A852-AAD87CC0E255}" type="slidenum">
              <a:rPr lang="en-US" smtClean="0"/>
              <a:pPr/>
              <a:t>114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128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143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144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2F68F-19DE-4015-ADB9-BA3C1492A3C7}" type="slidenum">
              <a:rPr lang="en-US" smtClean="0"/>
              <a:pPr/>
              <a:t>145</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147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F88987-BF1E-4C48-B943-9A953F1B4149}" type="slidenum">
              <a:rPr lang="en-US" smtClean="0"/>
              <a:pPr/>
              <a:t>16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149</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150</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2F68F-19DE-4015-ADB9-BA3C1492A3C7}" type="slidenum">
              <a:rPr lang="en-US" smtClean="0"/>
              <a:pPr/>
              <a:t>151</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2F68F-19DE-4015-ADB9-BA3C1492A3C7}" type="slidenum">
              <a:rPr lang="en-US" smtClean="0"/>
              <a:pPr/>
              <a:t>152</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2F68F-19DE-4015-ADB9-BA3C1492A3C7}" type="slidenum">
              <a:rPr lang="en-US" smtClean="0"/>
              <a:pPr/>
              <a:t>153</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2F68F-19DE-4015-ADB9-BA3C1492A3C7}" type="slidenum">
              <a:rPr lang="en-US" smtClean="0"/>
              <a:pPr/>
              <a:t>154</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2F68F-19DE-4015-ADB9-BA3C1492A3C7}" type="slidenum">
              <a:rPr lang="en-US" smtClean="0"/>
              <a:pPr/>
              <a:t>155</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156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157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F88987-BF1E-4C48-B943-9A953F1B4149}" type="slidenum">
              <a:rPr lang="en-US" smtClean="0"/>
              <a:pPr/>
              <a:t>17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159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165</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166</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167</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F88987-BF1E-4C48-B943-9A953F1B4149}" type="slidenum">
              <a:rPr lang="en-US" smtClean="0"/>
              <a:pPr/>
              <a:t>20</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169</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170</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171</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172</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173</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174</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175</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176</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177</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0AFEC-8761-4754-AC06-9F0481315216}" type="slidenum">
              <a:rPr lang="en-US" smtClean="0"/>
              <a:pPr/>
              <a:t>21</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179</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F88987-BF1E-4C48-B943-9A953F1B4149}" type="slidenum">
              <a:rPr lang="en-US" smtClean="0"/>
              <a:pPr/>
              <a:t>180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0AFEC-8761-4754-AC06-9F0481315216}"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C9ABA2F-2CEA-4BD0-AEA0-F400209604A2}" type="datetimeFigureOut">
              <a:rPr lang="en-US" smtClean="0"/>
              <a:pPr/>
              <a:t>9/18/2015</a:t>
            </a:fld>
            <a:endParaRPr lang="en-US" dirty="0"/>
          </a:p>
        </p:txBody>
      </p:sp>
      <p:sp>
        <p:nvSpPr>
          <p:cNvPr id="16" name="Slide Number Placeholder 15"/>
          <p:cNvSpPr>
            <a:spLocks noGrp="1"/>
          </p:cNvSpPr>
          <p:nvPr>
            <p:ph type="sldNum" sz="quarter" idx="11"/>
          </p:nvPr>
        </p:nvSpPr>
        <p:spPr/>
        <p:txBody>
          <a:bodyPr/>
          <a:lstStyle/>
          <a:p>
            <a:fld id="{7472DE70-F465-4268-9102-35DA272093A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9ABA2F-2CEA-4BD0-AEA0-F400209604A2}" type="datetimeFigureOut">
              <a:rPr lang="en-US" smtClean="0"/>
              <a:pPr/>
              <a:t>9/18/2015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2DE70-F465-4268-9102-35DA272093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9ABA2F-2CEA-4BD0-AEA0-F400209604A2}" type="datetimeFigureOut">
              <a:rPr lang="en-US" smtClean="0"/>
              <a:pPr/>
              <a:t>9/18/2015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2DE70-F465-4268-9102-35DA272093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C9ABA2F-2CEA-4BD0-AEA0-F400209604A2}" type="datetimeFigureOut">
              <a:rPr lang="en-US" smtClean="0"/>
              <a:pPr/>
              <a:t>9/18/2015</a:t>
            </a:fld>
            <a:endParaRPr lang="en-US" dirty="0"/>
          </a:p>
        </p:txBody>
      </p:sp>
      <p:sp>
        <p:nvSpPr>
          <p:cNvPr id="15" name="Slide Number Placeholder 14"/>
          <p:cNvSpPr>
            <a:spLocks noGrp="1"/>
          </p:cNvSpPr>
          <p:nvPr>
            <p:ph type="sldNum" sz="quarter" idx="15"/>
          </p:nvPr>
        </p:nvSpPr>
        <p:spPr/>
        <p:txBody>
          <a:bodyPr/>
          <a:lstStyle>
            <a:lvl1pPr algn="ctr">
              <a:defRPr/>
            </a:lvl1pPr>
          </a:lstStyle>
          <a:p>
            <a:fld id="{7472DE70-F465-4268-9102-35DA272093A3}"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9ABA2F-2CEA-4BD0-AEA0-F400209604A2}" type="datetimeFigureOut">
              <a:rPr lang="en-US" smtClean="0"/>
              <a:pPr/>
              <a:t>9/18/2015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2DE70-F465-4268-9102-35DA272093A3}"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9ABA2F-2CEA-4BD0-AEA0-F400209604A2}" type="datetimeFigureOut">
              <a:rPr lang="en-US" smtClean="0"/>
              <a:pPr/>
              <a:t>9/18/2015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2DE70-F465-4268-9102-35DA272093A3}"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472DE70-F465-4268-9102-35DA272093A3}"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0C9ABA2F-2CEA-4BD0-AEA0-F400209604A2}" type="datetimeFigureOut">
              <a:rPr lang="en-US" smtClean="0"/>
              <a:pPr/>
              <a:t>9/18/2015</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9ABA2F-2CEA-4BD0-AEA0-F400209604A2}" type="datetimeFigureOut">
              <a:rPr lang="en-US" smtClean="0"/>
              <a:pPr/>
              <a:t>9/18/2015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72DE70-F465-4268-9102-35DA272093A3}"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ABA2F-2CEA-4BD0-AEA0-F400209604A2}" type="datetimeFigureOut">
              <a:rPr lang="en-US" smtClean="0"/>
              <a:pPr/>
              <a:t>9/18/2015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72DE70-F465-4268-9102-35DA272093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C9ABA2F-2CEA-4BD0-AEA0-F400209604A2}" type="datetimeFigureOut">
              <a:rPr lang="en-US" smtClean="0"/>
              <a:pPr/>
              <a:t>9/18/2015</a:t>
            </a:fld>
            <a:endParaRPr lang="en-US" dirty="0"/>
          </a:p>
        </p:txBody>
      </p:sp>
      <p:sp>
        <p:nvSpPr>
          <p:cNvPr id="9" name="Slide Number Placeholder 8"/>
          <p:cNvSpPr>
            <a:spLocks noGrp="1"/>
          </p:cNvSpPr>
          <p:nvPr>
            <p:ph type="sldNum" sz="quarter" idx="15"/>
          </p:nvPr>
        </p:nvSpPr>
        <p:spPr/>
        <p:txBody>
          <a:bodyPr/>
          <a:lstStyle/>
          <a:p>
            <a:fld id="{7472DE70-F465-4268-9102-35DA272093A3}"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C9ABA2F-2CEA-4BD0-AEA0-F400209604A2}" type="datetimeFigureOut">
              <a:rPr lang="en-US" smtClean="0"/>
              <a:pPr/>
              <a:t>9/18/2015</a:t>
            </a:fld>
            <a:endParaRPr lang="en-US" dirty="0"/>
          </a:p>
        </p:txBody>
      </p:sp>
      <p:sp>
        <p:nvSpPr>
          <p:cNvPr id="9" name="Slide Number Placeholder 8"/>
          <p:cNvSpPr>
            <a:spLocks noGrp="1"/>
          </p:cNvSpPr>
          <p:nvPr>
            <p:ph type="sldNum" sz="quarter" idx="11"/>
          </p:nvPr>
        </p:nvSpPr>
        <p:spPr/>
        <p:txBody>
          <a:bodyPr/>
          <a:lstStyle/>
          <a:p>
            <a:fld id="{7472DE70-F465-4268-9102-35DA272093A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9ABA2F-2CEA-4BD0-AEA0-F400209604A2}" type="datetimeFigureOut">
              <a:rPr lang="en-US" smtClean="0"/>
              <a:pPr/>
              <a:t>9/18/2015</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472DE70-F465-4268-9102-35DA272093A3}"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smtClean="0"/>
              <a:t>H. Norman Wright</a:t>
            </a:r>
            <a:endParaRPr lang="en-US" sz="3200" dirty="0"/>
          </a:p>
        </p:txBody>
      </p:sp>
      <p:sp>
        <p:nvSpPr>
          <p:cNvPr id="3" name="Title 2"/>
          <p:cNvSpPr>
            <a:spLocks noGrp="1"/>
          </p:cNvSpPr>
          <p:nvPr>
            <p:ph type="ctrTitle"/>
          </p:nvPr>
        </p:nvSpPr>
        <p:spPr/>
        <p:txBody>
          <a:bodyPr/>
          <a:lstStyle/>
          <a:p>
            <a:r>
              <a:rPr lang="en-US" dirty="0" smtClean="0"/>
              <a:t/>
            </a:r>
            <a:br>
              <a:rPr lang="en-US" dirty="0" smtClean="0"/>
            </a:br>
            <a:r>
              <a:rPr lang="en-US" dirty="0" smtClean="0"/>
              <a:t/>
            </a:r>
            <a:br>
              <a:rPr lang="en-US" dirty="0" smtClean="0"/>
            </a:br>
            <a:r>
              <a:rPr lang="en-US" sz="4400" b="1" dirty="0" smtClean="0"/>
              <a:t>Families Experiencing Loss, Grief and Trauma: Resources and Help when Tragedy Strikes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953000"/>
          </a:xfrm>
        </p:spPr>
        <p:txBody>
          <a:bodyPr>
            <a:normAutofit fontScale="92500"/>
          </a:bodyPr>
          <a:lstStyle/>
          <a:p>
            <a:pPr>
              <a:buNone/>
            </a:pPr>
            <a:r>
              <a:rPr lang="en-US" sz="3500" dirty="0" smtClean="0"/>
              <a:t>Some of the unique problems to consider in the family system are:</a:t>
            </a:r>
          </a:p>
          <a:p>
            <a:pPr lvl="0">
              <a:buNone/>
            </a:pPr>
            <a:r>
              <a:rPr lang="en-US" sz="3500" dirty="0" smtClean="0"/>
              <a:t>1. How close was each family member to the dying person? What was the quality of their relationship or level of attachment?</a:t>
            </a:r>
          </a:p>
          <a:p>
            <a:pPr lvl="0">
              <a:buNone/>
            </a:pPr>
            <a:r>
              <a:rPr lang="en-US" sz="3500" dirty="0" smtClean="0"/>
              <a:t>2. What is the grieving pattern of each person and what does each know about grief?</a:t>
            </a:r>
          </a:p>
          <a:p>
            <a:pPr lvl="0">
              <a:buNone/>
            </a:pPr>
            <a:r>
              <a:rPr lang="en-US" sz="3500" dirty="0" smtClean="0"/>
              <a:t>3. To what extent does each person want to be involved with the dying person at this time?</a:t>
            </a:r>
          </a:p>
          <a:p>
            <a:endParaRPr lang="en-US" dirty="0"/>
          </a:p>
        </p:txBody>
      </p:sp>
      <p:sp>
        <p:nvSpPr>
          <p:cNvPr id="2" name="Title 1"/>
          <p:cNvSpPr>
            <a:spLocks noGrp="1"/>
          </p:cNvSpPr>
          <p:nvPr>
            <p:ph type="title"/>
          </p:nvPr>
        </p:nvSpPr>
        <p:spPr>
          <a:xfrm>
            <a:off x="457200" y="533400"/>
            <a:ext cx="8229600" cy="1066800"/>
          </a:xfrm>
        </p:spPr>
        <p:txBody>
          <a:bodyPr/>
          <a:lstStyle/>
          <a:p>
            <a:r>
              <a:rPr lang="en-US" dirty="0" smtClean="0"/>
              <a:t>The Family Unit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25112"/>
          </a:xfrm>
        </p:spPr>
        <p:txBody>
          <a:bodyPr>
            <a:normAutofit/>
          </a:bodyPr>
          <a:lstStyle/>
          <a:p>
            <a:pPr>
              <a:buNone/>
            </a:pPr>
            <a:r>
              <a:rPr lang="en-US" sz="3200" dirty="0" smtClean="0"/>
              <a:t>In a dream, a vision of the night</a:t>
            </a:r>
          </a:p>
          <a:p>
            <a:pPr>
              <a:buNone/>
            </a:pPr>
            <a:r>
              <a:rPr lang="en-US" sz="3200" dirty="0" smtClean="0"/>
              <a:t>When sound sleep falls on men,</a:t>
            </a:r>
          </a:p>
          <a:p>
            <a:pPr>
              <a:buNone/>
            </a:pPr>
            <a:r>
              <a:rPr lang="en-US" sz="3200" dirty="0" smtClean="0"/>
              <a:t>Then He opens the ears of men,</a:t>
            </a:r>
          </a:p>
          <a:p>
            <a:pPr>
              <a:buNone/>
            </a:pPr>
            <a:r>
              <a:rPr lang="en-US" sz="3200" dirty="0" smtClean="0"/>
              <a:t>And seals their instruction. (Job 33:15-16).</a:t>
            </a:r>
          </a:p>
          <a:p>
            <a:pPr>
              <a:buNone/>
            </a:pPr>
            <a:endParaRPr lang="en-US" sz="3200" dirty="0"/>
          </a:p>
        </p:txBody>
      </p:sp>
      <p:sp>
        <p:nvSpPr>
          <p:cNvPr id="2" name="Title 1"/>
          <p:cNvSpPr>
            <a:spLocks noGrp="1"/>
          </p:cNvSpPr>
          <p:nvPr>
            <p:ph type="title"/>
          </p:nvPr>
        </p:nvSpPr>
        <p:spPr>
          <a:xfrm>
            <a:off x="381000" y="381000"/>
            <a:ext cx="8229600" cy="1066800"/>
          </a:xfrm>
        </p:spPr>
        <p:txBody>
          <a:bodyPr/>
          <a:lstStyle/>
          <a:p>
            <a:r>
              <a:rPr lang="en-US" dirty="0" smtClean="0"/>
              <a:t>Sleep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a:bodyPr>
          <a:lstStyle/>
          <a:p>
            <a:pPr>
              <a:buNone/>
            </a:pPr>
            <a:r>
              <a:rPr lang="en-US" sz="3200" dirty="0" smtClean="0"/>
              <a:t>Dear God,</a:t>
            </a:r>
          </a:p>
          <a:p>
            <a:pPr>
              <a:buNone/>
            </a:pPr>
            <a:r>
              <a:rPr lang="en-US" sz="3200" dirty="0" smtClean="0"/>
              <a:t>We give thanks for the darkness of the night where lies the world of dreams. Guide us closer to our dreams so that we may be nourished by them. Give us good dreams and memory of them so that we may carry their poetry and mystery into our daily lives</a:t>
            </a:r>
          </a:p>
          <a:p>
            <a:pPr>
              <a:buNone/>
            </a:pPr>
            <a:r>
              <a:rPr lang="en-US" sz="3200" dirty="0" smtClean="0"/>
              <a:t>Grant us deep and restful sleep that we may wake refreshed with strength enough to renew a world grown tired.</a:t>
            </a:r>
          </a:p>
          <a:p>
            <a:endParaRPr lang="en-US" dirty="0"/>
          </a:p>
        </p:txBody>
      </p:sp>
      <p:sp>
        <p:nvSpPr>
          <p:cNvPr id="2" name="Title 1"/>
          <p:cNvSpPr>
            <a:spLocks noGrp="1"/>
          </p:cNvSpPr>
          <p:nvPr>
            <p:ph type="title"/>
          </p:nvPr>
        </p:nvSpPr>
        <p:spPr>
          <a:xfrm>
            <a:off x="381000" y="457200"/>
            <a:ext cx="8229600" cy="609600"/>
          </a:xfrm>
        </p:spPr>
        <p:txBody>
          <a:bodyPr>
            <a:normAutofit fontScale="90000"/>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rmAutofit/>
          </a:bodyPr>
          <a:lstStyle/>
          <a:p>
            <a:pPr>
              <a:buNone/>
            </a:pPr>
            <a:r>
              <a:rPr lang="en-US" sz="3200" dirty="0" smtClean="0"/>
              <a:t>We give thanks for the inspiration of stars, the dignity of the moon and the lullabies of crickets and frogs.</a:t>
            </a:r>
          </a:p>
          <a:p>
            <a:pPr>
              <a:buNone/>
            </a:pPr>
            <a:r>
              <a:rPr lang="en-US" sz="3200" dirty="0" smtClean="0"/>
              <a:t>Let us restore the night and reclaim it as a sanctuary of peace, where silence shall be music to our hearts and darkness shall throw light upon our souls. Good night. Sweet dreams. 				Amen</a:t>
            </a:r>
          </a:p>
          <a:p>
            <a:pPr>
              <a:buNone/>
            </a:pPr>
            <a:r>
              <a:rPr lang="en-US" sz="3200" dirty="0" smtClean="0"/>
              <a:t>	                                         Michael </a:t>
            </a:r>
            <a:r>
              <a:rPr lang="en-US" sz="3200" dirty="0" err="1" smtClean="0"/>
              <a:t>Leuing</a:t>
            </a:r>
            <a:r>
              <a:rPr lang="en-US" sz="3200" dirty="0" smtClean="0"/>
              <a:t>		                               </a:t>
            </a:r>
            <a:r>
              <a:rPr lang="en-US" sz="3200" i="1" dirty="0" smtClean="0"/>
              <a:t>A Common Prayer</a:t>
            </a:r>
            <a:endParaRPr lang="en-US" sz="3200" dirty="0" smtClean="0"/>
          </a:p>
          <a:p>
            <a:endParaRPr lang="en-US" dirty="0"/>
          </a:p>
        </p:txBody>
      </p:sp>
      <p:sp>
        <p:nvSpPr>
          <p:cNvPr id="2" name="Title 1"/>
          <p:cNvSpPr>
            <a:spLocks noGrp="1"/>
          </p:cNvSpPr>
          <p:nvPr>
            <p:ph type="title"/>
          </p:nvPr>
        </p:nvSpPr>
        <p:spPr>
          <a:xfrm>
            <a:off x="381000" y="152400"/>
            <a:ext cx="8229600" cy="685800"/>
          </a:xfrm>
        </p:spPr>
        <p:txBody>
          <a:bodyPr>
            <a:normAutofit fontScale="90000"/>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27" name="Rectangle 3"/>
          <p:cNvSpPr>
            <a:spLocks noGrp="1" noChangeArrowheads="1"/>
          </p:cNvSpPr>
          <p:nvPr>
            <p:ph idx="1"/>
          </p:nvPr>
        </p:nvSpPr>
        <p:spPr>
          <a:xfrm>
            <a:off x="684213" y="1709738"/>
            <a:ext cx="7769225" cy="5099050"/>
          </a:xfrm>
        </p:spPr>
        <p:txBody>
          <a:bodyPr/>
          <a:lstStyle/>
          <a:p>
            <a:pPr eaLnBrk="1" hangingPunct="1">
              <a:defRPr/>
            </a:pPr>
            <a:endParaRPr lang="en-US" sz="3400">
              <a:solidFill>
                <a:srgbClr val="FFFFFF"/>
              </a:solidFill>
            </a:endParaRPr>
          </a:p>
        </p:txBody>
      </p:sp>
      <p:sp>
        <p:nvSpPr>
          <p:cNvPr id="10343426" name="Rectangle 2"/>
          <p:cNvSpPr>
            <a:spLocks noGrp="1" noChangeArrowheads="1"/>
          </p:cNvSpPr>
          <p:nvPr>
            <p:ph type="title"/>
          </p:nvPr>
        </p:nvSpPr>
        <p:spPr>
          <a:xfrm>
            <a:off x="381000" y="381000"/>
            <a:ext cx="8229600" cy="1066800"/>
          </a:xfrm>
        </p:spPr>
        <p:txBody>
          <a:bodyPr anchor="t"/>
          <a:lstStyle/>
          <a:p>
            <a:pPr eaLnBrk="1" hangingPunct="1">
              <a:spcBef>
                <a:spcPts val="1200"/>
              </a:spcBef>
              <a:defRPr/>
            </a:pPr>
            <a:r>
              <a:rPr lang="en-US" sz="3400" dirty="0" smtClean="0"/>
              <a:t>Use the Ball of Grief</a:t>
            </a:r>
            <a:endParaRPr lang="en-US" sz="3400" dirty="0">
              <a:solidFill>
                <a:srgbClr val="FFFFFF"/>
              </a:solidFill>
            </a:endParaRPr>
          </a:p>
        </p:txBody>
      </p:sp>
      <p:pic>
        <p:nvPicPr>
          <p:cNvPr id="234500" name="Picture 4" descr="Tangled Ball of Emotions"/>
          <p:cNvPicPr>
            <a:picLocks noChangeAspect="1" noChangeArrowheads="1"/>
          </p:cNvPicPr>
          <p:nvPr/>
        </p:nvPicPr>
        <p:blipFill>
          <a:blip r:embed="rId3" cstate="print"/>
          <a:srcRect/>
          <a:stretch>
            <a:fillRect/>
          </a:stretch>
        </p:blipFill>
        <p:spPr bwMode="auto">
          <a:xfrm>
            <a:off x="1447800" y="1143000"/>
            <a:ext cx="6096000" cy="5576888"/>
          </a:xfrm>
          <a:prstGeom prst="rect">
            <a:avLst/>
          </a:prstGeom>
          <a:noFill/>
          <a:ln w="76200" cmpd="sng">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graphicFrame>
        <p:nvGraphicFramePr>
          <p:cNvPr id="2050" name="Object 2"/>
          <p:cNvGraphicFramePr>
            <a:graphicFrameLocks noChangeAspect="1"/>
          </p:cNvGraphicFramePr>
          <p:nvPr/>
        </p:nvGraphicFramePr>
        <p:xfrm>
          <a:off x="2057400" y="152400"/>
          <a:ext cx="5181600" cy="6858000"/>
        </p:xfrm>
        <a:graphic>
          <a:graphicData uri="http://schemas.openxmlformats.org/presentationml/2006/ole">
            <p:oleObj spid="_x0000_s367618" name="Document" r:id="rId3" imgW="5930864" imgH="8173497" progId="Word.Document.12">
              <p:embed/>
            </p:oleObj>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477512"/>
          </a:xfrm>
        </p:spPr>
        <p:txBody>
          <a:bodyPr>
            <a:normAutofit/>
          </a:bodyPr>
          <a:lstStyle/>
          <a:p>
            <a:pPr>
              <a:buNone/>
            </a:pPr>
            <a:r>
              <a:rPr lang="en-US" sz="3200" i="1" dirty="0" smtClean="0"/>
              <a:t>Bad Day, Good Day</a:t>
            </a:r>
            <a:r>
              <a:rPr lang="en-US" sz="3200" dirty="0" smtClean="0"/>
              <a:t> exercise. Give your client a  piece of paper and a pen, and ask them to divide it into two columns. At the top of the left hand column, write ‘When I have a bad day </a:t>
            </a:r>
            <a:r>
              <a:rPr lang="en-US" sz="3200" dirty="0" err="1" smtClean="0"/>
              <a:t>i</a:t>
            </a:r>
            <a:r>
              <a:rPr lang="en-US" sz="3200" dirty="0" smtClean="0"/>
              <a:t>…’’ and the top of the right hand column, write “When I have a good day, I…”</a:t>
            </a:r>
            <a:endParaRPr lang="en-US" sz="3200" i="1" dirty="0"/>
          </a:p>
        </p:txBody>
      </p:sp>
      <p:sp>
        <p:nvSpPr>
          <p:cNvPr id="2" name="Title 1"/>
          <p:cNvSpPr>
            <a:spLocks noGrp="1"/>
          </p:cNvSpPr>
          <p:nvPr>
            <p:ph type="title"/>
          </p:nvPr>
        </p:nvSpPr>
        <p:spPr>
          <a:xfrm>
            <a:off x="457200" y="457200"/>
            <a:ext cx="8229600" cy="1066800"/>
          </a:xfrm>
        </p:spPr>
        <p:txBody>
          <a:bodyPr/>
          <a:lstStyle/>
          <a:p>
            <a:r>
              <a:rPr lang="en-US" dirty="0" smtClean="0"/>
              <a:t>Bad Day/Good Day Exercise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25112"/>
          </a:xfrm>
        </p:spPr>
        <p:txBody>
          <a:bodyPr>
            <a:normAutofit/>
          </a:bodyPr>
          <a:lstStyle/>
          <a:p>
            <a:pPr>
              <a:buNone/>
            </a:pPr>
            <a:r>
              <a:rPr lang="en-US" sz="3200" dirty="0" smtClean="0"/>
              <a:t>Ask them to list as many of the things they experience under each of the headings. You can use these lists to help them think about the ways they manage their bereavement. </a:t>
            </a:r>
            <a:endParaRPr lang="en-US" sz="3200" dirty="0"/>
          </a:p>
        </p:txBody>
      </p:sp>
      <p:sp>
        <p:nvSpPr>
          <p:cNvPr id="2" name="Title 1"/>
          <p:cNvSpPr>
            <a:spLocks noGrp="1"/>
          </p:cNvSpPr>
          <p:nvPr>
            <p:ph type="title"/>
          </p:nvPr>
        </p:nvSpPr>
        <p:spPr>
          <a:xfrm>
            <a:off x="457200" y="685800"/>
            <a:ext cx="8229600" cy="914400"/>
          </a:xfrm>
        </p:spPr>
        <p:txBody>
          <a:bodyPr/>
          <a:lstStyle/>
          <a:p>
            <a:r>
              <a:rPr lang="en-US" dirty="0" smtClean="0"/>
              <a:t>Bad Day, Good Day Exercise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a:buNone/>
            </a:pPr>
            <a:r>
              <a:rPr lang="en-US" sz="3200" dirty="0" smtClean="0"/>
              <a:t>You can ask questions like:</a:t>
            </a:r>
          </a:p>
          <a:p>
            <a:pPr>
              <a:buNone/>
            </a:pPr>
            <a:r>
              <a:rPr lang="en-US" sz="3200" dirty="0" smtClean="0"/>
              <a:t>“What sort of pattern is there to these ‘days’?”</a:t>
            </a:r>
          </a:p>
          <a:p>
            <a:pPr>
              <a:buNone/>
            </a:pPr>
            <a:r>
              <a:rPr lang="en-US" sz="3200" dirty="0" smtClean="0"/>
              <a:t>“How long in between the ‘days’ do you find there is?”</a:t>
            </a:r>
          </a:p>
          <a:p>
            <a:pPr>
              <a:buNone/>
            </a:pPr>
            <a:r>
              <a:rPr lang="en-US" sz="3200" dirty="0" smtClean="0"/>
              <a:t>“What sort of things can send you into a ‘bad day’?”</a:t>
            </a:r>
          </a:p>
          <a:p>
            <a:pPr>
              <a:buNone/>
            </a:pPr>
            <a:r>
              <a:rPr lang="en-US" sz="3200" dirty="0" smtClean="0"/>
              <a:t>“How do you get out of a ‘bad day’?”</a:t>
            </a:r>
          </a:p>
          <a:p>
            <a:pPr>
              <a:buNone/>
            </a:pPr>
            <a:endParaRPr lang="en-US" sz="3200" dirty="0" smtClean="0"/>
          </a:p>
          <a:p>
            <a:pPr>
              <a:buNone/>
            </a:pPr>
            <a:r>
              <a:rPr lang="en-US" sz="2400" dirty="0" smtClean="0"/>
              <a:t>Take from </a:t>
            </a:r>
            <a:r>
              <a:rPr lang="en-US" sz="2400" dirty="0" err="1" smtClean="0"/>
              <a:t>Dodie</a:t>
            </a:r>
            <a:r>
              <a:rPr lang="en-US" sz="2400" dirty="0" smtClean="0"/>
              <a:t> Graves, Talking with Bereaved People</a:t>
            </a:r>
            <a:endParaRPr lang="en-US" sz="2400" dirty="0"/>
          </a:p>
        </p:txBody>
      </p:sp>
      <p:sp>
        <p:nvSpPr>
          <p:cNvPr id="2" name="Title 1"/>
          <p:cNvSpPr>
            <a:spLocks noGrp="1"/>
          </p:cNvSpPr>
          <p:nvPr>
            <p:ph type="title"/>
          </p:nvPr>
        </p:nvSpPr>
        <p:spPr>
          <a:xfrm>
            <a:off x="381000" y="457200"/>
            <a:ext cx="8229600" cy="1066800"/>
          </a:xfrm>
        </p:spPr>
        <p:txBody>
          <a:bodyPr/>
          <a:lstStyle/>
          <a:p>
            <a:r>
              <a:rPr lang="en-US" dirty="0" smtClean="0"/>
              <a:t>Bad Day, Good Day Exercise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25112"/>
          </a:xfrm>
        </p:spPr>
        <p:txBody>
          <a:bodyPr>
            <a:normAutofit/>
          </a:bodyPr>
          <a:lstStyle/>
          <a:p>
            <a:pPr algn="ctr">
              <a:buNone/>
            </a:pPr>
            <a:endParaRPr lang="en-US" sz="9600" dirty="0" smtClean="0"/>
          </a:p>
          <a:p>
            <a:pPr algn="ctr">
              <a:buNone/>
            </a:pPr>
            <a:r>
              <a:rPr lang="en-US" sz="9600" dirty="0" smtClean="0"/>
              <a:t>Trauma</a:t>
            </a:r>
            <a:endParaRPr lang="en-US" sz="9600" dirty="0"/>
          </a:p>
        </p:txBody>
      </p:sp>
      <p:sp>
        <p:nvSpPr>
          <p:cNvPr id="4" name="Slide Number Placeholder 3"/>
          <p:cNvSpPr>
            <a:spLocks noGrp="1"/>
          </p:cNvSpPr>
          <p:nvPr>
            <p:ph type="sldNum" sz="quarter" idx="15"/>
          </p:nvPr>
        </p:nvSpPr>
        <p:spPr/>
        <p:txBody>
          <a:bodyPr/>
          <a:lstStyle/>
          <a:p>
            <a:fld id="{02A80051-EFAE-4245-B20D-CCD310635FEF}" type="slidenum">
              <a:rPr lang="en-US" smtClean="0"/>
              <a:pPr/>
              <a:t>108</a:t>
            </a:fld>
            <a:endParaRPr lang="en-US" dirty="0"/>
          </a:p>
        </p:txBody>
      </p:sp>
      <p:sp>
        <p:nvSpPr>
          <p:cNvPr id="2" name="Title 1"/>
          <p:cNvSpPr>
            <a:spLocks noGrp="1"/>
          </p:cNvSpPr>
          <p:nvPr>
            <p:ph type="title"/>
          </p:nvPr>
        </p:nvSpPr>
        <p:spPr>
          <a:xfrm>
            <a:off x="304800" y="609600"/>
            <a:ext cx="8229600" cy="1066800"/>
          </a:xfrm>
        </p:spPr>
        <p:txBody>
          <a:bodyPr>
            <a:normAutofit fontScale="90000"/>
          </a:bodyPr>
          <a:lstStyle/>
          <a:p>
            <a:pPr algn="ctr"/>
            <a:r>
              <a:rPr lang="en-US" b="1" dirty="0" smtClean="0"/>
              <a:t>WHEN TIME DOESN’T HEAL ALL WOUNDS</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5105400" y="4797425"/>
            <a:ext cx="3659667" cy="20605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09600" y="1676400"/>
            <a:ext cx="3276600" cy="1842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400" dirty="0" smtClean="0"/>
              <a:t>“The sadness will never go away.”</a:t>
            </a:r>
          </a:p>
          <a:p>
            <a:pPr>
              <a:buNone/>
            </a:pPr>
            <a:r>
              <a:rPr lang="en-US" sz="4400" dirty="0" smtClean="0"/>
              <a:t>				Vincent Van Gogh</a:t>
            </a:r>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5029200"/>
          </a:xfrm>
        </p:spPr>
        <p:txBody>
          <a:bodyPr>
            <a:normAutofit fontScale="92500"/>
          </a:bodyPr>
          <a:lstStyle/>
          <a:p>
            <a:pPr lvl="0">
              <a:buNone/>
            </a:pPr>
            <a:r>
              <a:rPr lang="en-US" sz="3200" dirty="0" smtClean="0"/>
              <a:t>4. How does the expression of grief affect the grief of other family members?</a:t>
            </a:r>
          </a:p>
          <a:p>
            <a:pPr lvl="0">
              <a:buNone/>
            </a:pPr>
            <a:r>
              <a:rPr lang="en-US" sz="3200" dirty="0" smtClean="0"/>
              <a:t>5. How will the family handle “after death” issues if there are differences such as what type of funeral, disposal of remains, type of service, disposal and disbursement of clothing and personal affects, photographs shown or not shown, holidays, anniversaries, etc.</a:t>
            </a:r>
          </a:p>
          <a:p>
            <a:pPr lvl="0">
              <a:buNone/>
            </a:pPr>
            <a:r>
              <a:rPr lang="en-US" sz="3200" dirty="0" smtClean="0"/>
              <a:t>6. What are the specific reasons for the grief of each family member?</a:t>
            </a:r>
          </a:p>
          <a:p>
            <a:pPr>
              <a:buNone/>
            </a:pPr>
            <a:endParaRPr lang="en-US" dirty="0"/>
          </a:p>
        </p:txBody>
      </p:sp>
      <p:sp>
        <p:nvSpPr>
          <p:cNvPr id="2" name="Title 1"/>
          <p:cNvSpPr>
            <a:spLocks noGrp="1"/>
          </p:cNvSpPr>
          <p:nvPr>
            <p:ph type="title"/>
          </p:nvPr>
        </p:nvSpPr>
        <p:spPr>
          <a:xfrm>
            <a:off x="457200" y="609600"/>
            <a:ext cx="8229600" cy="914400"/>
          </a:xfrm>
        </p:spPr>
        <p:txBody>
          <a:bodyPr/>
          <a:lstStyle/>
          <a:p>
            <a:r>
              <a:rPr lang="en-US" dirty="0" smtClean="0"/>
              <a:t>The Family Unit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686800" cy="6400800"/>
          </a:xfrm>
        </p:spPr>
        <p:txBody>
          <a:bodyPr>
            <a:normAutofit/>
          </a:bodyPr>
          <a:lstStyle/>
          <a:p>
            <a:pPr>
              <a:buNone/>
            </a:pPr>
            <a:r>
              <a:rPr lang="en-US" dirty="0" smtClean="0"/>
              <a:t>	</a:t>
            </a:r>
            <a:r>
              <a:rPr lang="en-US" sz="3200" dirty="0" smtClean="0"/>
              <a:t>I am frightened inside; the terror of death has attacked me. I am scared and shaking, and terror grips me. I said, “I wish I had wings like a dove. Then I would fly away and rest. I would wander far away and stay in the desert. I would hurry to my place of escape, far away from the wind and storm.”</a:t>
            </a:r>
          </a:p>
          <a:p>
            <a:pPr algn="r">
              <a:buNone/>
            </a:pPr>
            <a:r>
              <a:rPr lang="en-US" sz="3200" dirty="0" smtClean="0"/>
              <a:t>Psalm 55:4-8 New Century Version</a:t>
            </a:r>
          </a:p>
          <a:p>
            <a:pPr>
              <a:buNone/>
            </a:pPr>
            <a:r>
              <a:rPr lang="en-US" sz="3200" dirty="0" smtClean="0"/>
              <a:t>	How long must I wrestle with my thoughts and everyday have sorrow in my heart?</a:t>
            </a:r>
          </a:p>
          <a:p>
            <a:pPr algn="r">
              <a:buNone/>
            </a:pPr>
            <a:r>
              <a:rPr lang="en-US" sz="3200" dirty="0" smtClean="0"/>
              <a:t>Psalm 13:2, NIV</a:t>
            </a:r>
          </a:p>
          <a:p>
            <a:pPr algn="r">
              <a:buNone/>
            </a:pPr>
            <a:endParaRPr lang="en-US" dirty="0" smtClean="0"/>
          </a:p>
          <a:p>
            <a:pPr algn="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8458200" cy="5013960"/>
          </a:xfrm>
        </p:spPr>
        <p:txBody>
          <a:bodyPr>
            <a:noAutofit/>
          </a:bodyPr>
          <a:lstStyle/>
          <a:p>
            <a:r>
              <a:rPr lang="en-US" sz="3200" dirty="0" smtClean="0"/>
              <a:t>It can strike anyone</a:t>
            </a:r>
          </a:p>
          <a:p>
            <a:r>
              <a:rPr lang="en-US" sz="3200" dirty="0" smtClean="0"/>
              <a:t>Trauma leaves us feeling unsafe</a:t>
            </a:r>
          </a:p>
          <a:p>
            <a:r>
              <a:rPr lang="en-US" sz="3200" dirty="0" smtClean="0"/>
              <a:t>It involves a loss</a:t>
            </a:r>
          </a:p>
          <a:p>
            <a:r>
              <a:rPr lang="en-US" sz="3200" dirty="0" smtClean="0"/>
              <a:t>Trauma makes us feel overwhelmed</a:t>
            </a:r>
          </a:p>
          <a:p>
            <a:r>
              <a:rPr lang="en-US" sz="3200" dirty="0" smtClean="0"/>
              <a:t>It is often unspeakable</a:t>
            </a:r>
          </a:p>
          <a:p>
            <a:r>
              <a:rPr lang="en-US" sz="3200" dirty="0" smtClean="0"/>
              <a:t>Trauma can change or challenge our </a:t>
            </a:r>
          </a:p>
          <a:p>
            <a:pPr>
              <a:buNone/>
            </a:pPr>
            <a:r>
              <a:rPr lang="en-US" sz="3200" dirty="0" smtClean="0"/>
              <a:t>	view of God</a:t>
            </a:r>
          </a:p>
        </p:txBody>
      </p:sp>
      <p:sp>
        <p:nvSpPr>
          <p:cNvPr id="2" name="Title 1"/>
          <p:cNvSpPr>
            <a:spLocks noGrp="1"/>
          </p:cNvSpPr>
          <p:nvPr>
            <p:ph type="title"/>
          </p:nvPr>
        </p:nvSpPr>
        <p:spPr>
          <a:xfrm>
            <a:off x="381000" y="0"/>
            <a:ext cx="8229600" cy="1295400"/>
          </a:xfrm>
        </p:spPr>
        <p:txBody>
          <a:bodyPr>
            <a:normAutofit/>
          </a:bodyPr>
          <a:lstStyle/>
          <a:p>
            <a:r>
              <a:rPr lang="en-US" dirty="0" smtClean="0"/>
              <a:t>The Common Themes of Trauma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25112"/>
          </a:xfrm>
        </p:spPr>
        <p:txBody>
          <a:bodyPr/>
          <a:lstStyle/>
          <a:p>
            <a:r>
              <a:rPr lang="en-US" sz="3200" dirty="0" smtClean="0"/>
              <a:t>Trauma produces “hyper-arousal,” “hyper-alertness” and “hyper-sensitivity.”</a:t>
            </a:r>
          </a:p>
          <a:p>
            <a:r>
              <a:rPr lang="en-US" sz="3200" dirty="0" smtClean="0"/>
              <a:t>Those traumatized often re-experience the trauma</a:t>
            </a:r>
          </a:p>
          <a:p>
            <a:r>
              <a:rPr lang="en-US" sz="3200" dirty="0" smtClean="0"/>
              <a:t>It leads to feelings of helplessness</a:t>
            </a:r>
          </a:p>
          <a:p>
            <a:r>
              <a:rPr lang="en-US" sz="3200" dirty="0" smtClean="0"/>
              <a:t>Trauma does not make sense</a:t>
            </a:r>
            <a:endParaRPr lang="en-US" sz="3200" dirty="0"/>
          </a:p>
        </p:txBody>
      </p:sp>
      <p:sp>
        <p:nvSpPr>
          <p:cNvPr id="2" name="Title 1"/>
          <p:cNvSpPr>
            <a:spLocks noGrp="1"/>
          </p:cNvSpPr>
          <p:nvPr>
            <p:ph type="title"/>
          </p:nvPr>
        </p:nvSpPr>
        <p:spPr>
          <a:xfrm>
            <a:off x="457200" y="457200"/>
            <a:ext cx="8229600" cy="990600"/>
          </a:xfrm>
        </p:spPr>
        <p:txBody>
          <a:bodyPr>
            <a:normAutofit/>
          </a:bodyPr>
          <a:lstStyle/>
          <a:p>
            <a:r>
              <a:rPr lang="en-US" dirty="0" smtClean="0"/>
              <a:t>The Common Themes of Trauma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25112"/>
          </a:xfrm>
        </p:spPr>
        <p:txBody>
          <a:bodyPr>
            <a:normAutofit lnSpcReduction="10000"/>
          </a:bodyPr>
          <a:lstStyle/>
          <a:p>
            <a:pPr marL="582930" indent="-514350" algn="ctr">
              <a:buNone/>
            </a:pPr>
            <a:r>
              <a:rPr lang="en-US" sz="3200" b="1" dirty="0" smtClean="0"/>
              <a:t>	“Trauma is the response to any event that shatters your safe world so that it is no longer a place of refuge.  Trauma is more than a state of crisis.  It is a normal reaction to abnormal events that overwhelm a person’s ability to adapt to life—where you feel powerless”</a:t>
            </a:r>
          </a:p>
          <a:p>
            <a:pPr marL="582930" indent="-514350" algn="ctr">
              <a:buNone/>
            </a:pPr>
            <a:r>
              <a:rPr lang="en-US" sz="3200" b="1" dirty="0" smtClean="0"/>
              <a:t>	</a:t>
            </a:r>
          </a:p>
          <a:p>
            <a:pPr marL="582930" indent="-514350"/>
            <a:endParaRPr lang="en-US" sz="2800" b="1" dirty="0" smtClean="0"/>
          </a:p>
          <a:p>
            <a:pPr marL="582930" indent="-514350"/>
            <a:endParaRPr lang="en-US" sz="2800" b="1" dirty="0" smtClean="0"/>
          </a:p>
          <a:p>
            <a:pPr marL="582930" indent="-514350">
              <a:buNone/>
            </a:pPr>
            <a:endParaRPr lang="en-US" sz="2800" b="1" dirty="0" smtClean="0"/>
          </a:p>
        </p:txBody>
      </p:sp>
      <p:sp>
        <p:nvSpPr>
          <p:cNvPr id="4" name="Slide Number Placeholder 3"/>
          <p:cNvSpPr>
            <a:spLocks noGrp="1"/>
          </p:cNvSpPr>
          <p:nvPr>
            <p:ph type="sldNum" sz="quarter" idx="15"/>
          </p:nvPr>
        </p:nvSpPr>
        <p:spPr/>
        <p:txBody>
          <a:bodyPr/>
          <a:lstStyle/>
          <a:p>
            <a:fld id="{02A80051-EFAE-4245-B20D-CCD310635FEF}" type="slidenum">
              <a:rPr lang="en-US" smtClean="0"/>
              <a:pPr/>
              <a:t>113</a:t>
            </a:fld>
            <a:endParaRPr lang="en-US" dirty="0"/>
          </a:p>
        </p:txBody>
      </p:sp>
      <p:sp>
        <p:nvSpPr>
          <p:cNvPr id="2" name="Title 1"/>
          <p:cNvSpPr>
            <a:spLocks noGrp="1"/>
          </p:cNvSpPr>
          <p:nvPr>
            <p:ph type="title"/>
          </p:nvPr>
        </p:nvSpPr>
        <p:spPr>
          <a:xfrm>
            <a:off x="457200" y="762000"/>
            <a:ext cx="8229600" cy="1066800"/>
          </a:xfrm>
        </p:spPr>
        <p:txBody>
          <a:bodyPr>
            <a:normAutofit fontScale="90000"/>
          </a:bodyPr>
          <a:lstStyle/>
          <a:p>
            <a:pPr algn="ctr"/>
            <a:r>
              <a:rPr lang="en-US" b="1" dirty="0" smtClean="0"/>
              <a:t>DEFINITION OF TRAUMA</a:t>
            </a:r>
            <a:br>
              <a:rPr lang="en-US" b="1" dirty="0" smtClean="0"/>
            </a:br>
            <a:endParaRPr lang="en-US" b="1" dirty="0"/>
          </a:p>
        </p:txBody>
      </p:sp>
      <p:pic>
        <p:nvPicPr>
          <p:cNvPr id="9218" name="Picture 2"/>
          <p:cNvPicPr>
            <a:picLocks noChangeAspect="1" noChangeArrowheads="1"/>
          </p:cNvPicPr>
          <p:nvPr/>
        </p:nvPicPr>
        <p:blipFill>
          <a:blip r:embed="rId2" cstate="print"/>
          <a:srcRect/>
          <a:stretch>
            <a:fillRect/>
          </a:stretch>
        </p:blipFill>
        <p:spPr bwMode="auto">
          <a:xfrm rot="5400000">
            <a:off x="752077" y="4333479"/>
            <a:ext cx="1848644" cy="2590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pPr>
              <a:buNone/>
            </a:pPr>
            <a:r>
              <a:rPr lang="en-US" sz="3200" dirty="0" smtClean="0"/>
              <a:t>Trauma is the response to any event that shatters your world.</a:t>
            </a:r>
          </a:p>
          <a:p>
            <a:pPr>
              <a:buNone/>
            </a:pPr>
            <a:r>
              <a:rPr lang="en-US" sz="3200" dirty="0" smtClean="0"/>
              <a:t>It’s more than a state of crisis. Trauma leaves you feeling unsafe because your place of refuge has been invaded</a:t>
            </a:r>
          </a:p>
          <a:p>
            <a:pPr>
              <a:buNone/>
            </a:pPr>
            <a:r>
              <a:rPr lang="en-US" sz="3200" dirty="0" smtClean="0"/>
              <a:t>The word </a:t>
            </a:r>
            <a:r>
              <a:rPr lang="en-US" sz="3200" i="1" dirty="0" smtClean="0"/>
              <a:t>trauma </a:t>
            </a:r>
            <a:r>
              <a:rPr lang="en-US" sz="3200" dirty="0" smtClean="0"/>
              <a:t>comes from a Greek word that means “wound.” It’s a condition characterized by the phrase “I just can’t seem to get over it.”</a:t>
            </a:r>
          </a:p>
          <a:p>
            <a:endParaRPr lang="en-US" dirty="0" smtClean="0"/>
          </a:p>
        </p:txBody>
      </p:sp>
      <p:sp>
        <p:nvSpPr>
          <p:cNvPr id="2" name="Title 1"/>
          <p:cNvSpPr>
            <a:spLocks noGrp="1"/>
          </p:cNvSpPr>
          <p:nvPr>
            <p:ph type="title"/>
          </p:nvPr>
        </p:nvSpPr>
        <p:spPr>
          <a:xfrm>
            <a:off x="457200" y="457200"/>
            <a:ext cx="8229600" cy="1066800"/>
          </a:xfrm>
        </p:spPr>
        <p:txBody>
          <a:bodyPr/>
          <a:lstStyle/>
          <a:p>
            <a:r>
              <a:rPr lang="en-US" dirty="0" smtClean="0"/>
              <a:t>What Is Trauma?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6858000" cy="4602960"/>
          </a:xfrm>
        </p:spPr>
        <p:txBody>
          <a:bodyPr>
            <a:normAutofit/>
          </a:bodyPr>
          <a:lstStyle/>
          <a:p>
            <a:pPr algn="ctr">
              <a:buNone/>
            </a:pPr>
            <a:r>
              <a:rPr lang="en-US" sz="4000" b="1" dirty="0" smtClean="0"/>
              <a:t>“Trauma creates chaos in our brain and causes an emotional as well as a cognitive concussion”</a:t>
            </a:r>
          </a:p>
          <a:p>
            <a:pPr algn="ctr">
              <a:buNone/>
            </a:pPr>
            <a:r>
              <a:rPr lang="en-US" sz="4000" b="1" dirty="0" smtClean="0"/>
              <a:t>	</a:t>
            </a:r>
          </a:p>
        </p:txBody>
      </p:sp>
      <p:sp>
        <p:nvSpPr>
          <p:cNvPr id="4" name="Slide Number Placeholder 3"/>
          <p:cNvSpPr>
            <a:spLocks noGrp="1"/>
          </p:cNvSpPr>
          <p:nvPr>
            <p:ph type="sldNum" sz="quarter" idx="15"/>
          </p:nvPr>
        </p:nvSpPr>
        <p:spPr/>
        <p:txBody>
          <a:bodyPr/>
          <a:lstStyle/>
          <a:p>
            <a:fld id="{02A80051-EFAE-4245-B20D-CCD310635FEF}" type="slidenum">
              <a:rPr lang="en-US" smtClean="0"/>
              <a:pPr/>
              <a:t>115</a:t>
            </a:fld>
            <a:endParaRPr lang="en-US" dirty="0"/>
          </a:p>
        </p:txBody>
      </p:sp>
      <p:sp>
        <p:nvSpPr>
          <p:cNvPr id="2" name="Title 1"/>
          <p:cNvSpPr>
            <a:spLocks noGrp="1"/>
          </p:cNvSpPr>
          <p:nvPr>
            <p:ph type="title"/>
          </p:nvPr>
        </p:nvSpPr>
        <p:spPr>
          <a:xfrm>
            <a:off x="457200" y="762000"/>
            <a:ext cx="8229600" cy="1066800"/>
          </a:xfrm>
        </p:spPr>
        <p:txBody>
          <a:bodyPr>
            <a:normAutofit fontScale="90000"/>
          </a:bodyPr>
          <a:lstStyle/>
          <a:p>
            <a:r>
              <a:rPr lang="en-US" b="1" dirty="0" smtClean="0"/>
              <a:t>TRAUMA: WHAT IT DOES</a:t>
            </a:r>
            <a:br>
              <a:rPr lang="en-US" b="1" dirty="0" smtClean="0"/>
            </a:br>
            <a:endParaRPr lang="en-US" b="1" dirty="0"/>
          </a:p>
        </p:txBody>
      </p:sp>
      <p:pic>
        <p:nvPicPr>
          <p:cNvPr id="12291" name="Picture 3"/>
          <p:cNvPicPr>
            <a:picLocks noChangeAspect="1" noChangeArrowheads="1"/>
          </p:cNvPicPr>
          <p:nvPr/>
        </p:nvPicPr>
        <p:blipFill>
          <a:blip r:embed="rId2" cstate="print"/>
          <a:srcRect/>
          <a:stretch>
            <a:fillRect/>
          </a:stretch>
        </p:blipFill>
        <p:spPr bwMode="auto">
          <a:xfrm>
            <a:off x="7010400" y="3810000"/>
            <a:ext cx="2133600" cy="28448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p:cTn id="19" dur="1000" fill="hold"/>
                                        <p:tgtEl>
                                          <p:spTgt spid="12291"/>
                                        </p:tgtEl>
                                        <p:attrNameLst>
                                          <p:attrName>ppt_w</p:attrName>
                                        </p:attrNameLst>
                                      </p:cBhvr>
                                      <p:tavLst>
                                        <p:tav tm="0">
                                          <p:val>
                                            <p:strVal val="#ppt_w*0.70"/>
                                          </p:val>
                                        </p:tav>
                                        <p:tav tm="100000">
                                          <p:val>
                                            <p:strVal val="#ppt_w"/>
                                          </p:val>
                                        </p:tav>
                                      </p:tavLst>
                                    </p:anim>
                                    <p:anim calcmode="lin" valueType="num">
                                      <p:cBhvr>
                                        <p:cTn id="20" dur="1000" fill="hold"/>
                                        <p:tgtEl>
                                          <p:spTgt spid="12291"/>
                                        </p:tgtEl>
                                        <p:attrNameLst>
                                          <p:attrName>ppt_h</p:attrName>
                                        </p:attrNameLst>
                                      </p:cBhvr>
                                      <p:tavLst>
                                        <p:tav tm="0">
                                          <p:val>
                                            <p:strVal val="#ppt_h"/>
                                          </p:val>
                                        </p:tav>
                                        <p:tav tm="100000">
                                          <p:val>
                                            <p:strVal val="#ppt_h"/>
                                          </p:val>
                                        </p:tav>
                                      </p:tavLst>
                                    </p:anim>
                                    <p:animEffect transition="in" filter="fade">
                                      <p:cBhvr>
                                        <p:cTn id="21"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7772400" cy="4602960"/>
          </a:xfrm>
        </p:spPr>
        <p:txBody>
          <a:bodyPr>
            <a:normAutofit/>
          </a:bodyPr>
          <a:lstStyle/>
          <a:p>
            <a:r>
              <a:rPr lang="en-US" sz="3600" b="1" dirty="0" smtClean="0"/>
              <a:t>Memory lapses.</a:t>
            </a:r>
          </a:p>
          <a:p>
            <a:r>
              <a:rPr lang="en-US" sz="3600" b="1" dirty="0" smtClean="0"/>
              <a:t>Can’t distinguish real from false threat.</a:t>
            </a:r>
          </a:p>
          <a:p>
            <a:r>
              <a:rPr lang="en-US" sz="3600" b="1" dirty="0" smtClean="0"/>
              <a:t>Verbal deficits.</a:t>
            </a:r>
          </a:p>
          <a:p>
            <a:r>
              <a:rPr lang="en-US" sz="3600" b="1" dirty="0" smtClean="0"/>
              <a:t>Hyper-startle response.</a:t>
            </a:r>
          </a:p>
          <a:p>
            <a:r>
              <a:rPr lang="en-US" sz="3600" b="1" dirty="0" smtClean="0"/>
              <a:t>ADD.</a:t>
            </a:r>
          </a:p>
          <a:p>
            <a:r>
              <a:rPr lang="en-US" sz="3600" b="1" dirty="0" smtClean="0"/>
              <a:t>Gotta go.</a:t>
            </a:r>
          </a:p>
          <a:p>
            <a:pPr lvl="1">
              <a:buNone/>
            </a:pPr>
            <a:endParaRPr lang="en-US" sz="3200" b="1" dirty="0" smtClean="0"/>
          </a:p>
          <a:p>
            <a:pPr>
              <a:buNone/>
            </a:pPr>
            <a:endParaRPr lang="en-US" sz="3600" b="1" dirty="0" smtClean="0"/>
          </a:p>
          <a:p>
            <a:pPr>
              <a:buNone/>
            </a:pPr>
            <a:endParaRPr lang="en-US" sz="3600" b="1" dirty="0" smtClean="0"/>
          </a:p>
          <a:p>
            <a:pPr>
              <a:buNone/>
            </a:pPr>
            <a:endParaRPr lang="en-US" sz="3600" b="1" dirty="0" smtClean="0"/>
          </a:p>
          <a:p>
            <a:pPr>
              <a:buNone/>
            </a:pPr>
            <a:endParaRPr lang="en-US" sz="3600"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p:txBody>
      </p:sp>
      <p:sp>
        <p:nvSpPr>
          <p:cNvPr id="4" name="Slide Number Placeholder 3"/>
          <p:cNvSpPr>
            <a:spLocks noGrp="1"/>
          </p:cNvSpPr>
          <p:nvPr>
            <p:ph type="sldNum" sz="quarter" idx="15"/>
          </p:nvPr>
        </p:nvSpPr>
        <p:spPr/>
        <p:txBody>
          <a:bodyPr/>
          <a:lstStyle/>
          <a:p>
            <a:fld id="{02A80051-EFAE-4245-B20D-CCD310635FEF}" type="slidenum">
              <a:rPr lang="en-US" smtClean="0"/>
              <a:pPr/>
              <a:t>116</a:t>
            </a:fld>
            <a:endParaRPr lang="en-US" dirty="0"/>
          </a:p>
        </p:txBody>
      </p:sp>
      <p:sp>
        <p:nvSpPr>
          <p:cNvPr id="2" name="Title 1"/>
          <p:cNvSpPr>
            <a:spLocks noGrp="1"/>
          </p:cNvSpPr>
          <p:nvPr>
            <p:ph type="title"/>
          </p:nvPr>
        </p:nvSpPr>
        <p:spPr>
          <a:xfrm>
            <a:off x="457200" y="457200"/>
            <a:ext cx="7848600" cy="914400"/>
          </a:xfrm>
        </p:spPr>
        <p:txBody>
          <a:bodyPr>
            <a:normAutofit fontScale="90000"/>
          </a:bodyPr>
          <a:lstStyle/>
          <a:p>
            <a:r>
              <a:rPr lang="en-US" b="1" dirty="0" smtClean="0"/>
              <a:t/>
            </a:r>
            <a:br>
              <a:rPr lang="en-US" b="1" dirty="0" smtClean="0"/>
            </a:br>
            <a:r>
              <a:rPr lang="en-US" sz="4900" b="1" dirty="0" smtClean="0"/>
              <a:t>Trauma: What’s it Like?</a:t>
            </a:r>
            <a:endParaRPr lang="en-US" sz="4900" b="1" dirty="0"/>
          </a:p>
        </p:txBody>
      </p:sp>
      <p:pic>
        <p:nvPicPr>
          <p:cNvPr id="3074" name="Picture 2"/>
          <p:cNvPicPr>
            <a:picLocks noChangeAspect="1" noChangeArrowheads="1"/>
          </p:cNvPicPr>
          <p:nvPr/>
        </p:nvPicPr>
        <p:blipFill>
          <a:blip r:embed="rId2" cstate="print"/>
          <a:srcRect/>
          <a:stretch>
            <a:fillRect/>
          </a:stretch>
        </p:blipFill>
        <p:spPr bwMode="auto">
          <a:xfrm>
            <a:off x="5386388" y="4790626"/>
            <a:ext cx="3757612" cy="20673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7772400" cy="4602960"/>
          </a:xfrm>
        </p:spPr>
        <p:txBody>
          <a:bodyPr>
            <a:normAutofit fontScale="55000" lnSpcReduction="20000"/>
          </a:bodyPr>
          <a:lstStyle/>
          <a:p>
            <a:r>
              <a:rPr lang="en-US" sz="4500" b="1" dirty="0" smtClean="0"/>
              <a:t>Anniversary.</a:t>
            </a:r>
          </a:p>
          <a:p>
            <a:r>
              <a:rPr lang="en-US" sz="4500" b="1" dirty="0" smtClean="0"/>
              <a:t>Holidays.</a:t>
            </a:r>
          </a:p>
          <a:p>
            <a:r>
              <a:rPr lang="en-US" sz="4500" b="1" dirty="0" smtClean="0"/>
              <a:t>Family events.</a:t>
            </a:r>
          </a:p>
          <a:p>
            <a:r>
              <a:rPr lang="en-US" sz="4500" b="1" dirty="0" smtClean="0"/>
              <a:t>See, hear, smell, tastes.</a:t>
            </a:r>
          </a:p>
          <a:p>
            <a:r>
              <a:rPr lang="en-US" sz="4500" b="1" dirty="0" smtClean="0"/>
              <a:t>Court.</a:t>
            </a:r>
          </a:p>
          <a:p>
            <a:r>
              <a:rPr lang="en-US" sz="4500" b="1" dirty="0" smtClean="0"/>
              <a:t>Police.</a:t>
            </a:r>
          </a:p>
          <a:p>
            <a:r>
              <a:rPr lang="en-US" sz="4500" b="1" dirty="0" smtClean="0"/>
              <a:t>Mental health.</a:t>
            </a:r>
          </a:p>
          <a:p>
            <a:r>
              <a:rPr lang="en-US" sz="4500" b="1" dirty="0" smtClean="0"/>
              <a:t>Sentencing </a:t>
            </a:r>
          </a:p>
          <a:p>
            <a:r>
              <a:rPr lang="en-US" sz="4500" b="1" dirty="0" smtClean="0"/>
              <a:t>Media.</a:t>
            </a:r>
          </a:p>
          <a:p>
            <a:r>
              <a:rPr lang="en-US" sz="4500" b="1" dirty="0" smtClean="0"/>
              <a:t>Movies.</a:t>
            </a:r>
          </a:p>
          <a:p>
            <a:r>
              <a:rPr lang="en-US" sz="4500" b="1" dirty="0" smtClean="0"/>
              <a:t>Bagpipes.</a:t>
            </a:r>
          </a:p>
          <a:p>
            <a:r>
              <a:rPr lang="en-US" sz="4500" b="1" dirty="0" smtClean="0"/>
              <a:t>TAPS.</a:t>
            </a:r>
          </a:p>
          <a:p>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p:txBody>
      </p:sp>
      <p:sp>
        <p:nvSpPr>
          <p:cNvPr id="4" name="Slide Number Placeholder 3"/>
          <p:cNvSpPr>
            <a:spLocks noGrp="1"/>
          </p:cNvSpPr>
          <p:nvPr>
            <p:ph type="sldNum" sz="quarter" idx="15"/>
          </p:nvPr>
        </p:nvSpPr>
        <p:spPr/>
        <p:txBody>
          <a:bodyPr/>
          <a:lstStyle/>
          <a:p>
            <a:fld id="{02A80051-EFAE-4245-B20D-CCD310635FEF}" type="slidenum">
              <a:rPr lang="en-US" smtClean="0"/>
              <a:pPr/>
              <a:t>117</a:t>
            </a:fld>
            <a:endParaRPr lang="en-US" dirty="0"/>
          </a:p>
        </p:txBody>
      </p:sp>
      <p:sp>
        <p:nvSpPr>
          <p:cNvPr id="2" name="Title 1"/>
          <p:cNvSpPr>
            <a:spLocks noGrp="1"/>
          </p:cNvSpPr>
          <p:nvPr>
            <p:ph type="title"/>
          </p:nvPr>
        </p:nvSpPr>
        <p:spPr>
          <a:xfrm>
            <a:off x="685800" y="457200"/>
            <a:ext cx="8229600" cy="1295400"/>
          </a:xfrm>
        </p:spPr>
        <p:txBody>
          <a:bodyPr>
            <a:normAutofit fontScale="90000"/>
          </a:bodyPr>
          <a:lstStyle/>
          <a:p>
            <a:r>
              <a:rPr lang="en-US" b="1" dirty="0" smtClean="0"/>
              <a:t>TRAUMA: TRIGGERS</a:t>
            </a:r>
            <a:br>
              <a:rPr lang="en-US" b="1" dirty="0" smtClean="0"/>
            </a:br>
            <a:endParaRPr lang="en-US" b="1" dirty="0"/>
          </a:p>
        </p:txBody>
      </p:sp>
      <p:pic>
        <p:nvPicPr>
          <p:cNvPr id="4099" name="Picture 3"/>
          <p:cNvPicPr>
            <a:picLocks noChangeAspect="1" noChangeArrowheads="1"/>
          </p:cNvPicPr>
          <p:nvPr/>
        </p:nvPicPr>
        <p:blipFill>
          <a:blip r:embed="rId2" cstate="print"/>
          <a:srcRect/>
          <a:stretch>
            <a:fillRect/>
          </a:stretch>
        </p:blipFill>
        <p:spPr bwMode="auto">
          <a:xfrm>
            <a:off x="5486400" y="1752600"/>
            <a:ext cx="3371850" cy="47255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85"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86"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 brain 2.png"/>
          <p:cNvPicPr>
            <a:picLocks noGrp="1" noChangeAspect="1"/>
          </p:cNvPicPr>
          <p:nvPr>
            <p:ph idx="1"/>
          </p:nvPr>
        </p:nvPicPr>
        <p:blipFill>
          <a:blip r:embed="rId2" cstate="print"/>
          <a:stretch>
            <a:fillRect/>
          </a:stretch>
        </p:blipFill>
        <p:spPr>
          <a:xfrm>
            <a:off x="2209800" y="228600"/>
            <a:ext cx="4724399" cy="6194212"/>
          </a:xfrm>
        </p:spPr>
      </p:pic>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eft brain2.png"/>
          <p:cNvPicPr>
            <a:picLocks noGrp="1" noChangeAspect="1"/>
          </p:cNvPicPr>
          <p:nvPr>
            <p:ph idx="1"/>
          </p:nvPr>
        </p:nvPicPr>
        <p:blipFill>
          <a:blip r:embed="rId2" cstate="print"/>
          <a:stretch>
            <a:fillRect/>
          </a:stretch>
        </p:blipFill>
        <p:spPr>
          <a:xfrm>
            <a:off x="1676400" y="1106433"/>
            <a:ext cx="6057346" cy="5532251"/>
          </a:xfrm>
        </p:spPr>
      </p:pic>
      <p:sp>
        <p:nvSpPr>
          <p:cNvPr id="2" name="Title 1"/>
          <p:cNvSpPr>
            <a:spLocks noGrp="1"/>
          </p:cNvSpPr>
          <p:nvPr>
            <p:ph type="title"/>
          </p:nvPr>
        </p:nvSpPr>
        <p:spPr>
          <a:xfrm>
            <a:off x="533400" y="304800"/>
            <a:ext cx="8229600" cy="762000"/>
          </a:xfrm>
        </p:spPr>
        <p:txBody>
          <a:bodyPr/>
          <a:lstStyle/>
          <a:p>
            <a:r>
              <a:rPr lang="en-US" dirty="0" smtClean="0"/>
              <a:t>The Human Brain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62" name="Rectangle 2"/>
          <p:cNvSpPr>
            <a:spLocks noGrp="1" noChangeArrowheads="1"/>
          </p:cNvSpPr>
          <p:nvPr>
            <p:ph idx="1"/>
          </p:nvPr>
        </p:nvSpPr>
        <p:spPr>
          <a:xfrm>
            <a:off x="457200" y="1905000"/>
            <a:ext cx="8229600" cy="4325112"/>
          </a:xfrm>
        </p:spPr>
        <p:txBody>
          <a:bodyPr/>
          <a:lstStyle/>
          <a:p>
            <a:pPr eaLnBrk="1" hangingPunct="1">
              <a:buNone/>
              <a:defRPr/>
            </a:pPr>
            <a:r>
              <a:rPr lang="en-US" sz="3200" dirty="0" smtClean="0"/>
              <a:t>Loss </a:t>
            </a:r>
            <a:r>
              <a:rPr lang="en-US" sz="3200" dirty="0"/>
              <a:t>produces an ache, an emptiness, a sadness.</a:t>
            </a:r>
          </a:p>
          <a:p>
            <a:pPr eaLnBrk="1" hangingPunct="1">
              <a:buNone/>
              <a:defRPr/>
            </a:pPr>
            <a:r>
              <a:rPr lang="en-US" sz="3200" dirty="0" smtClean="0"/>
              <a:t>Crisis </a:t>
            </a:r>
            <a:r>
              <a:rPr lang="en-US" sz="3200" dirty="0"/>
              <a:t>throws us off balance and into a state of shock, </a:t>
            </a:r>
            <a:r>
              <a:rPr lang="en-US" sz="3200" u="sng" dirty="0"/>
              <a:t>panic</a:t>
            </a:r>
            <a:r>
              <a:rPr lang="en-US" sz="3200" dirty="0"/>
              <a:t> and uncertainty.</a:t>
            </a:r>
          </a:p>
          <a:p>
            <a:pPr eaLnBrk="1" hangingPunct="1">
              <a:buNone/>
              <a:defRPr/>
            </a:pPr>
            <a:r>
              <a:rPr lang="en-US" sz="3200" dirty="0" smtClean="0"/>
              <a:t>Trauma </a:t>
            </a:r>
            <a:r>
              <a:rPr lang="en-US" sz="3200" dirty="0"/>
              <a:t>is a </a:t>
            </a:r>
            <a:r>
              <a:rPr lang="en-US" sz="3200" u="sng" dirty="0"/>
              <a:t>wounding</a:t>
            </a:r>
            <a:r>
              <a:rPr lang="en-US" sz="3200" dirty="0"/>
              <a:t>. It overwhelms our senses and rewires our brain.</a:t>
            </a:r>
          </a:p>
          <a:p>
            <a:pPr eaLnBrk="1" hangingPunct="1">
              <a:defRPr/>
            </a:pPr>
            <a:endParaRPr lang="en-US" dirty="0"/>
          </a:p>
        </p:txBody>
      </p:sp>
      <p:sp>
        <p:nvSpPr>
          <p:cNvPr id="37891" name="Rectangle 3"/>
          <p:cNvSpPr>
            <a:spLocks noChangeArrowheads="1"/>
          </p:cNvSpPr>
          <p:nvPr/>
        </p:nvSpPr>
        <p:spPr bwMode="auto">
          <a:xfrm>
            <a:off x="0" y="609600"/>
            <a:ext cx="9144000" cy="1219200"/>
          </a:xfrm>
          <a:prstGeom prst="rect">
            <a:avLst/>
          </a:prstGeom>
          <a:noFill/>
          <a:ln w="9525">
            <a:noFill/>
            <a:miter lim="800000"/>
            <a:headEnd/>
            <a:tailEnd/>
          </a:ln>
        </p:spPr>
        <p:txBody>
          <a:bodyPr anchor="ctr">
            <a:prstTxWarp prst="textNoShape">
              <a:avLst/>
            </a:prstTxWarp>
          </a:bodyPr>
          <a:lstStyle/>
          <a:p>
            <a:pPr marL="609600" indent="-609600" algn="ctr" eaLnBrk="1" hangingPunct="1">
              <a:buFont typeface="Arial" charset="0"/>
              <a:buNone/>
            </a:pPr>
            <a:r>
              <a:rPr lang="en-US" sz="4000" dirty="0" smtClean="0">
                <a:effectLst/>
                <a:latin typeface="Optima" charset="0"/>
              </a:rPr>
              <a:t> </a:t>
            </a:r>
            <a:r>
              <a:rPr lang="en-US" sz="4000" dirty="0">
                <a:effectLst/>
                <a:latin typeface="Optima" charset="0"/>
              </a:rPr>
              <a:t>Let’s distinguish between Loss, </a:t>
            </a:r>
          </a:p>
          <a:p>
            <a:pPr marL="609600" indent="-609600" algn="ctr" eaLnBrk="1" hangingPunct="1">
              <a:buFont typeface="Arial" charset="0"/>
              <a:buNone/>
            </a:pPr>
            <a:r>
              <a:rPr lang="en-US" sz="4000" dirty="0">
                <a:effectLst/>
                <a:latin typeface="Optima" charset="0"/>
              </a:rPr>
              <a:t>Crisis, and Trauma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536962">
                                            <p:txEl>
                                              <p:pRg st="0" end="0"/>
                                            </p:txEl>
                                          </p:spTgt>
                                        </p:tgtEl>
                                        <p:attrNameLst>
                                          <p:attrName>style.visibility</p:attrName>
                                        </p:attrNameLst>
                                      </p:cBhvr>
                                      <p:to>
                                        <p:strVal val="visible"/>
                                      </p:to>
                                    </p:set>
                                    <p:anim calcmode="lin" valueType="num">
                                      <p:cBhvr>
                                        <p:cTn id="7" dur="1000" fill="hold"/>
                                        <p:tgtEl>
                                          <p:spTgt spid="1053696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53696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53696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536962">
                                            <p:txEl>
                                              <p:pRg st="1" end="1"/>
                                            </p:txEl>
                                          </p:spTgt>
                                        </p:tgtEl>
                                        <p:attrNameLst>
                                          <p:attrName>style.visibility</p:attrName>
                                        </p:attrNameLst>
                                      </p:cBhvr>
                                      <p:to>
                                        <p:strVal val="visible"/>
                                      </p:to>
                                    </p:set>
                                    <p:anim calcmode="lin" valueType="num">
                                      <p:cBhvr>
                                        <p:cTn id="14" dur="1000" fill="hold"/>
                                        <p:tgtEl>
                                          <p:spTgt spid="1053696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53696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53696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536962">
                                            <p:txEl>
                                              <p:pRg st="2" end="2"/>
                                            </p:txEl>
                                          </p:spTgt>
                                        </p:tgtEl>
                                        <p:attrNameLst>
                                          <p:attrName>style.visibility</p:attrName>
                                        </p:attrNameLst>
                                      </p:cBhvr>
                                      <p:to>
                                        <p:strVal val="visible"/>
                                      </p:to>
                                    </p:set>
                                    <p:anim calcmode="lin" valueType="num">
                                      <p:cBhvr>
                                        <p:cTn id="21" dur="1000" fill="hold"/>
                                        <p:tgtEl>
                                          <p:spTgt spid="1053696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53696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536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62"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ft brain.png"/>
          <p:cNvPicPr>
            <a:picLocks noGrp="1" noChangeAspect="1"/>
          </p:cNvPicPr>
          <p:nvPr>
            <p:ph idx="1"/>
          </p:nvPr>
        </p:nvPicPr>
        <p:blipFill>
          <a:blip r:embed="rId2" cstate="print"/>
          <a:stretch>
            <a:fillRect/>
          </a:stretch>
        </p:blipFill>
        <p:spPr>
          <a:xfrm>
            <a:off x="914400" y="1219200"/>
            <a:ext cx="7010400" cy="5343844"/>
          </a:xfrm>
        </p:spPr>
      </p:pic>
      <p:sp>
        <p:nvSpPr>
          <p:cNvPr id="2" name="Title 1"/>
          <p:cNvSpPr>
            <a:spLocks noGrp="1"/>
          </p:cNvSpPr>
          <p:nvPr>
            <p:ph type="title"/>
          </p:nvPr>
        </p:nvSpPr>
        <p:spPr>
          <a:xfrm>
            <a:off x="228600" y="228600"/>
            <a:ext cx="8229600" cy="914400"/>
          </a:xfrm>
        </p:spPr>
        <p:txBody>
          <a:bodyPr/>
          <a:lstStyle/>
          <a:p>
            <a:r>
              <a:rPr lang="en-US" dirty="0" smtClean="0"/>
              <a:t>The Human Brain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ft brain3.png"/>
          <p:cNvPicPr>
            <a:picLocks noGrp="1" noChangeAspect="1"/>
          </p:cNvPicPr>
          <p:nvPr>
            <p:ph idx="1"/>
          </p:nvPr>
        </p:nvPicPr>
        <p:blipFill>
          <a:blip r:embed="rId2" cstate="print"/>
          <a:stretch>
            <a:fillRect/>
          </a:stretch>
        </p:blipFill>
        <p:spPr>
          <a:xfrm>
            <a:off x="965507" y="1219200"/>
            <a:ext cx="6806893" cy="5162533"/>
          </a:xfrm>
        </p:spPr>
      </p:pic>
      <p:sp>
        <p:nvSpPr>
          <p:cNvPr id="2" name="Title 1"/>
          <p:cNvSpPr>
            <a:spLocks noGrp="1"/>
          </p:cNvSpPr>
          <p:nvPr>
            <p:ph type="title"/>
          </p:nvPr>
        </p:nvSpPr>
        <p:spPr>
          <a:xfrm>
            <a:off x="381000" y="304800"/>
            <a:ext cx="8229600" cy="838200"/>
          </a:xfrm>
        </p:spPr>
        <p:txBody>
          <a:bodyPr/>
          <a:lstStyle/>
          <a:p>
            <a:r>
              <a:rPr lang="en-US" dirty="0" smtClean="0"/>
              <a:t>The Human Brain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ght brain2.png"/>
          <p:cNvPicPr>
            <a:picLocks noGrp="1" noChangeAspect="1"/>
          </p:cNvPicPr>
          <p:nvPr>
            <p:ph idx="1"/>
          </p:nvPr>
        </p:nvPicPr>
        <p:blipFill>
          <a:blip r:embed="rId2" cstate="print"/>
          <a:stretch>
            <a:fillRect/>
          </a:stretch>
        </p:blipFill>
        <p:spPr>
          <a:xfrm>
            <a:off x="1600200" y="1219200"/>
            <a:ext cx="5638800" cy="5293247"/>
          </a:xfrm>
        </p:spPr>
      </p:pic>
      <p:sp>
        <p:nvSpPr>
          <p:cNvPr id="2" name="Title 1"/>
          <p:cNvSpPr>
            <a:spLocks noGrp="1"/>
          </p:cNvSpPr>
          <p:nvPr>
            <p:ph type="title"/>
          </p:nvPr>
        </p:nvSpPr>
        <p:spPr>
          <a:xfrm>
            <a:off x="381000" y="381000"/>
            <a:ext cx="8229600" cy="762000"/>
          </a:xfrm>
        </p:spPr>
        <p:txBody>
          <a:bodyPr/>
          <a:lstStyle/>
          <a:p>
            <a:r>
              <a:rPr lang="en-US" dirty="0" smtClean="0"/>
              <a:t>The Human Brain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ght brain.png"/>
          <p:cNvPicPr>
            <a:picLocks noGrp="1" noChangeAspect="1"/>
          </p:cNvPicPr>
          <p:nvPr>
            <p:ph idx="1"/>
          </p:nvPr>
        </p:nvPicPr>
        <p:blipFill>
          <a:blip r:embed="rId2" cstate="print"/>
          <a:stretch>
            <a:fillRect/>
          </a:stretch>
        </p:blipFill>
        <p:spPr>
          <a:xfrm>
            <a:off x="990600" y="1409784"/>
            <a:ext cx="6934200" cy="4926932"/>
          </a:xfrm>
        </p:spPr>
      </p:pic>
      <p:sp>
        <p:nvSpPr>
          <p:cNvPr id="2" name="Title 1"/>
          <p:cNvSpPr>
            <a:spLocks noGrp="1"/>
          </p:cNvSpPr>
          <p:nvPr>
            <p:ph type="title"/>
          </p:nvPr>
        </p:nvSpPr>
        <p:spPr>
          <a:xfrm>
            <a:off x="381000" y="304800"/>
            <a:ext cx="8229600" cy="838200"/>
          </a:xfrm>
        </p:spPr>
        <p:txBody>
          <a:bodyPr/>
          <a:lstStyle/>
          <a:p>
            <a:r>
              <a:rPr lang="en-US" dirty="0" smtClean="0"/>
              <a:t>The Human Brain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ght brain3.png"/>
          <p:cNvPicPr>
            <a:picLocks noGrp="1" noChangeAspect="1"/>
          </p:cNvPicPr>
          <p:nvPr>
            <p:ph idx="1"/>
          </p:nvPr>
        </p:nvPicPr>
        <p:blipFill>
          <a:blip r:embed="rId2" cstate="print"/>
          <a:stretch>
            <a:fillRect/>
          </a:stretch>
        </p:blipFill>
        <p:spPr>
          <a:xfrm>
            <a:off x="1130160" y="1447801"/>
            <a:ext cx="6870840" cy="5003974"/>
          </a:xfrm>
        </p:spPr>
      </p:pic>
      <p:sp>
        <p:nvSpPr>
          <p:cNvPr id="2" name="Title 1"/>
          <p:cNvSpPr>
            <a:spLocks noGrp="1"/>
          </p:cNvSpPr>
          <p:nvPr>
            <p:ph type="title"/>
          </p:nvPr>
        </p:nvSpPr>
        <p:spPr>
          <a:xfrm>
            <a:off x="457200" y="457200"/>
            <a:ext cx="8229600" cy="762000"/>
          </a:xfrm>
        </p:spPr>
        <p:txBody>
          <a:bodyPr/>
          <a:lstStyle/>
          <a:p>
            <a:r>
              <a:rPr lang="en-US" dirty="0" smtClean="0"/>
              <a:t>The Human Brain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25112"/>
          </a:xfrm>
        </p:spPr>
        <p:txBody>
          <a:bodyPr>
            <a:normAutofit/>
          </a:bodyPr>
          <a:lstStyle/>
          <a:p>
            <a:pPr>
              <a:buNone/>
            </a:pPr>
            <a:r>
              <a:rPr lang="en-US" sz="3200" dirty="0" smtClean="0"/>
              <a:t>This is where Post Traumatic Stress Disorder (PTSD) pictures come from. And traumatic memories is like a series of snapshots or a silent movie. There is no music or words. </a:t>
            </a:r>
            <a:r>
              <a:rPr lang="en-US" sz="3200" i="1" dirty="0" smtClean="0"/>
              <a:t>In counseling you want to put words and music to the pictures.</a:t>
            </a:r>
            <a:r>
              <a:rPr lang="en-US" sz="3200" dirty="0" smtClean="0"/>
              <a:t> </a:t>
            </a:r>
            <a:endParaRPr lang="en-US" sz="3200" dirty="0"/>
          </a:p>
        </p:txBody>
      </p:sp>
      <p:sp>
        <p:nvSpPr>
          <p:cNvPr id="2" name="Title 1"/>
          <p:cNvSpPr>
            <a:spLocks noGrp="1"/>
          </p:cNvSpPr>
          <p:nvPr>
            <p:ph type="title"/>
          </p:nvPr>
        </p:nvSpPr>
        <p:spPr>
          <a:xfrm>
            <a:off x="381000" y="457200"/>
            <a:ext cx="8229600" cy="1066800"/>
          </a:xfrm>
        </p:spPr>
        <p:txBody>
          <a:bodyPr/>
          <a:lstStyle/>
          <a:p>
            <a:r>
              <a:rPr lang="en-US" dirty="0" smtClean="0"/>
              <a:t>The Right Side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uggler.png"/>
          <p:cNvPicPr>
            <a:picLocks noGrp="1" noChangeAspect="1"/>
          </p:cNvPicPr>
          <p:nvPr>
            <p:ph idx="1"/>
          </p:nvPr>
        </p:nvPicPr>
        <p:blipFill>
          <a:blip r:embed="rId2" cstate="print"/>
          <a:stretch>
            <a:fillRect/>
          </a:stretch>
        </p:blipFill>
        <p:spPr>
          <a:xfrm>
            <a:off x="1066800" y="1447800"/>
            <a:ext cx="7115165" cy="5109890"/>
          </a:xfrm>
        </p:spPr>
      </p:pic>
      <p:sp>
        <p:nvSpPr>
          <p:cNvPr id="2" name="Title 1"/>
          <p:cNvSpPr>
            <a:spLocks noGrp="1"/>
          </p:cNvSpPr>
          <p:nvPr>
            <p:ph type="title"/>
          </p:nvPr>
        </p:nvSpPr>
        <p:spPr>
          <a:xfrm>
            <a:off x="457200" y="533400"/>
            <a:ext cx="8229600" cy="838200"/>
          </a:xfrm>
        </p:spPr>
        <p:txBody>
          <a:bodyPr/>
          <a:lstStyle/>
          <a:p>
            <a:r>
              <a:rPr lang="en-US" dirty="0" smtClean="0"/>
              <a:t>The Human Brain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wo sides.png"/>
          <p:cNvPicPr>
            <a:picLocks noGrp="1" noChangeAspect="1"/>
          </p:cNvPicPr>
          <p:nvPr>
            <p:ph idx="1"/>
          </p:nvPr>
        </p:nvPicPr>
        <p:blipFill>
          <a:blip r:embed="rId2" cstate="print"/>
          <a:stretch>
            <a:fillRect/>
          </a:stretch>
        </p:blipFill>
        <p:spPr>
          <a:xfrm>
            <a:off x="381000" y="1219200"/>
            <a:ext cx="8305800" cy="5301482"/>
          </a:xfrm>
        </p:spPr>
      </p:pic>
      <p:sp>
        <p:nvSpPr>
          <p:cNvPr id="2" name="Title 1"/>
          <p:cNvSpPr>
            <a:spLocks noGrp="1"/>
          </p:cNvSpPr>
          <p:nvPr>
            <p:ph type="title"/>
          </p:nvPr>
        </p:nvSpPr>
        <p:spPr>
          <a:xfrm>
            <a:off x="457200" y="304800"/>
            <a:ext cx="8229600" cy="914400"/>
          </a:xfrm>
        </p:spPr>
        <p:txBody>
          <a:bodyPr/>
          <a:lstStyle/>
          <a:p>
            <a:r>
              <a:rPr lang="en-US" dirty="0" smtClean="0"/>
              <a:t>The Human Brain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dirty="0" smtClean="0"/>
              <a:t/>
            </a:r>
            <a:br>
              <a:rPr lang="en-US" dirty="0" smtClean="0"/>
            </a:br>
            <a:r>
              <a:rPr lang="en-US" dirty="0" smtClean="0"/>
              <a:t>The Human Brain</a:t>
            </a:r>
            <a:endParaRPr lang="en-US" dirty="0"/>
          </a:p>
        </p:txBody>
      </p:sp>
      <p:pic>
        <p:nvPicPr>
          <p:cNvPr id="1026" name="Picture 2" descr="C:\Users\Bryn\Pictures\brain 3.png"/>
          <p:cNvPicPr>
            <a:picLocks noChangeAspect="1" noChangeArrowheads="1"/>
          </p:cNvPicPr>
          <p:nvPr/>
        </p:nvPicPr>
        <p:blipFill>
          <a:blip r:embed="rId3" cstate="print"/>
          <a:srcRect/>
          <a:stretch>
            <a:fillRect/>
          </a:stretch>
        </p:blipFill>
        <p:spPr bwMode="auto">
          <a:xfrm>
            <a:off x="330076" y="1142999"/>
            <a:ext cx="8509124" cy="5468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sz="3200" dirty="0" smtClean="0"/>
              <a:t>This is the first book of its kind written with everyday people in mind. It details the methodology designed for talking to the autonomic nervous system to evoke a desired change. It provides the means for people to help each other through medical emergencies, as well as through emotional and chronic illness and pain, using the one skill we all share, no matter what level of medical training we have—the ability to communicate.</a:t>
            </a:r>
            <a:endParaRPr lang="en-US" sz="3200" dirty="0"/>
          </a:p>
        </p:txBody>
      </p:sp>
      <p:sp>
        <p:nvSpPr>
          <p:cNvPr id="2" name="Title 1"/>
          <p:cNvSpPr>
            <a:spLocks noGrp="1"/>
          </p:cNvSpPr>
          <p:nvPr>
            <p:ph type="title"/>
          </p:nvPr>
        </p:nvSpPr>
        <p:spPr>
          <a:xfrm>
            <a:off x="457200" y="609600"/>
            <a:ext cx="8229600" cy="838200"/>
          </a:xfrm>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7891" name="Rectangle 3"/>
          <p:cNvSpPr>
            <a:spLocks noGrp="1" noChangeArrowheads="1"/>
          </p:cNvSpPr>
          <p:nvPr>
            <p:ph idx="1"/>
          </p:nvPr>
        </p:nvSpPr>
        <p:spPr/>
        <p:txBody>
          <a:bodyPr/>
          <a:lstStyle/>
          <a:p>
            <a:pPr eaLnBrk="1" hangingPunct="1">
              <a:defRPr/>
            </a:pPr>
            <a:endParaRPr lang="en-US">
              <a:solidFill>
                <a:srgbClr val="FFFFFF"/>
              </a:solidFill>
            </a:endParaRPr>
          </a:p>
          <a:p>
            <a:pPr eaLnBrk="1" hangingPunct="1">
              <a:defRPr/>
            </a:pPr>
            <a:endParaRPr lang="en-US">
              <a:solidFill>
                <a:srgbClr val="FFFFFF"/>
              </a:solidFill>
            </a:endParaRPr>
          </a:p>
        </p:txBody>
      </p:sp>
      <p:sp>
        <p:nvSpPr>
          <p:cNvPr id="10277904" name="Rectangle 16"/>
          <p:cNvSpPr>
            <a:spLocks noGrp="1" noChangeArrowheads="1"/>
          </p:cNvSpPr>
          <p:nvPr>
            <p:ph type="title"/>
          </p:nvPr>
        </p:nvSpPr>
        <p:spPr>
          <a:xfrm>
            <a:off x="533400" y="0"/>
            <a:ext cx="8610600" cy="1524000"/>
          </a:xfrm>
        </p:spPr>
        <p:txBody>
          <a:bodyPr>
            <a:normAutofit/>
          </a:bodyPr>
          <a:lstStyle/>
          <a:p>
            <a:pPr eaLnBrk="1" hangingPunct="1">
              <a:defRPr/>
            </a:pPr>
            <a:r>
              <a:rPr lang="en-US" dirty="0"/>
              <a:t>What happens to the brain during </a:t>
            </a:r>
            <a:br>
              <a:rPr lang="en-US" dirty="0"/>
            </a:br>
            <a:r>
              <a:rPr lang="en-US" dirty="0"/>
              <a:t>loss, crisis or trauma?</a:t>
            </a:r>
          </a:p>
        </p:txBody>
      </p:sp>
      <p:sp>
        <p:nvSpPr>
          <p:cNvPr id="41987" name="Rectangle 8"/>
          <p:cNvSpPr>
            <a:spLocks noChangeArrowheads="1"/>
          </p:cNvSpPr>
          <p:nvPr/>
        </p:nvSpPr>
        <p:spPr bwMode="auto">
          <a:xfrm>
            <a:off x="7488238" y="2252663"/>
            <a:ext cx="184150" cy="641350"/>
          </a:xfrm>
          <a:prstGeom prst="rect">
            <a:avLst/>
          </a:prstGeom>
          <a:noFill/>
          <a:ln w="9525">
            <a:noFill/>
            <a:miter lim="800000"/>
            <a:headEnd/>
            <a:tailEnd/>
          </a:ln>
        </p:spPr>
        <p:txBody>
          <a:bodyPr wrap="none">
            <a:prstTxWarp prst="textNoShape">
              <a:avLst/>
            </a:prstTxWarp>
            <a:spAutoFit/>
          </a:bodyPr>
          <a:lstStyle/>
          <a:p>
            <a:endParaRPr lang="en-US">
              <a:effectLst/>
            </a:endParaRPr>
          </a:p>
        </p:txBody>
      </p:sp>
      <p:grpSp>
        <p:nvGrpSpPr>
          <p:cNvPr id="2" name="Group 12"/>
          <p:cNvGrpSpPr>
            <a:grpSpLocks/>
          </p:cNvGrpSpPr>
          <p:nvPr/>
        </p:nvGrpSpPr>
        <p:grpSpPr bwMode="auto">
          <a:xfrm>
            <a:off x="2057400" y="1676400"/>
            <a:ext cx="5105400" cy="4906963"/>
            <a:chOff x="1296" y="1152"/>
            <a:chExt cx="3072" cy="2995"/>
          </a:xfrm>
        </p:grpSpPr>
        <p:pic>
          <p:nvPicPr>
            <p:cNvPr id="10277899" name="Picture 11" descr="First Brain"/>
            <p:cNvPicPr>
              <a:picLocks noChangeAspect="1" noChangeArrowheads="1"/>
            </p:cNvPicPr>
            <p:nvPr/>
          </p:nvPicPr>
          <p:blipFill>
            <a:blip r:embed="rId3" cstate="print"/>
            <a:srcRect/>
            <a:stretch>
              <a:fillRect/>
            </a:stretch>
          </p:blipFill>
          <p:spPr bwMode="auto">
            <a:xfrm>
              <a:off x="1296" y="1152"/>
              <a:ext cx="3072" cy="1914"/>
            </a:xfrm>
            <a:prstGeom prst="rect">
              <a:avLst/>
            </a:prstGeom>
            <a:noFill/>
            <a:effectLst>
              <a:outerShdw dist="38099" dir="2700000" algn="ctr" rotWithShape="0">
                <a:srgbClr val="000000"/>
              </a:outerShdw>
            </a:effectLst>
          </p:spPr>
        </p:pic>
        <p:sp>
          <p:nvSpPr>
            <p:cNvPr id="10277895" name="Rectangle 7"/>
            <p:cNvSpPr>
              <a:spLocks noChangeArrowheads="1"/>
            </p:cNvSpPr>
            <p:nvPr/>
          </p:nvSpPr>
          <p:spPr bwMode="auto">
            <a:xfrm>
              <a:off x="1296" y="1200"/>
              <a:ext cx="272" cy="365"/>
            </a:xfrm>
            <a:prstGeom prst="rect">
              <a:avLst/>
            </a:prstGeom>
            <a:noFill/>
            <a:ln w="9525">
              <a:noFill/>
              <a:miter lim="800000"/>
              <a:headEnd/>
              <a:tailEnd/>
            </a:ln>
            <a:effectLst>
              <a:outerShdw dist="38099" dir="2700000" algn="ctr" rotWithShape="0">
                <a:srgbClr val="000000"/>
              </a:outerShdw>
            </a:effectLst>
          </p:spPr>
          <p:txBody>
            <a:bodyPr wrap="none">
              <a:prstTxWarp prst="textNoShape">
                <a:avLst/>
              </a:prstTxWarp>
              <a:spAutoFit/>
            </a:bodyPr>
            <a:lstStyle/>
            <a:p>
              <a:pPr>
                <a:defRPr/>
              </a:pPr>
              <a:r>
                <a:rPr lang="en-US" sz="3200">
                  <a:solidFill>
                    <a:schemeClr val="tx1"/>
                  </a:solidFill>
                  <a:effectLst/>
                  <a:latin typeface="Times New Roman" charset="0"/>
                </a:rPr>
                <a:t>L</a:t>
              </a:r>
              <a:endParaRPr lang="en-US">
                <a:effectLst/>
                <a:latin typeface="Times New Roman" charset="0"/>
              </a:endParaRPr>
            </a:p>
          </p:txBody>
        </p:sp>
        <p:sp>
          <p:nvSpPr>
            <p:cNvPr id="10277897" name="Rectangle 9"/>
            <p:cNvSpPr>
              <a:spLocks noChangeArrowheads="1"/>
            </p:cNvSpPr>
            <p:nvPr/>
          </p:nvSpPr>
          <p:spPr bwMode="auto">
            <a:xfrm>
              <a:off x="4032" y="1200"/>
              <a:ext cx="287" cy="365"/>
            </a:xfrm>
            <a:prstGeom prst="rect">
              <a:avLst/>
            </a:prstGeom>
            <a:noFill/>
            <a:ln w="9525">
              <a:noFill/>
              <a:miter lim="800000"/>
              <a:headEnd/>
              <a:tailEnd/>
            </a:ln>
            <a:effectLst>
              <a:outerShdw dist="38099" dir="2700000" algn="ctr" rotWithShape="0">
                <a:srgbClr val="000000"/>
              </a:outerShdw>
            </a:effectLst>
          </p:spPr>
          <p:txBody>
            <a:bodyPr wrap="none">
              <a:prstTxWarp prst="textNoShape">
                <a:avLst/>
              </a:prstTxWarp>
              <a:spAutoFit/>
            </a:bodyPr>
            <a:lstStyle/>
            <a:p>
              <a:pPr>
                <a:defRPr/>
              </a:pPr>
              <a:r>
                <a:rPr lang="en-US" sz="3200">
                  <a:solidFill>
                    <a:schemeClr val="tx1"/>
                  </a:solidFill>
                  <a:effectLst/>
                  <a:latin typeface="Times New Roman" charset="0"/>
                </a:rPr>
                <a:t>R</a:t>
              </a:r>
              <a:endParaRPr lang="en-US">
                <a:effectLst/>
                <a:latin typeface="Times New Roman" charset="0"/>
              </a:endParaRPr>
            </a:p>
          </p:txBody>
        </p:sp>
        <p:sp>
          <p:nvSpPr>
            <p:cNvPr id="10277898" name="Rectangle 10"/>
            <p:cNvSpPr>
              <a:spLocks noChangeArrowheads="1"/>
            </p:cNvSpPr>
            <p:nvPr/>
          </p:nvSpPr>
          <p:spPr bwMode="auto">
            <a:xfrm>
              <a:off x="2208" y="3168"/>
              <a:ext cx="1152" cy="979"/>
            </a:xfrm>
            <a:prstGeom prst="rect">
              <a:avLst/>
            </a:prstGeom>
            <a:noFill/>
            <a:ln w="9525">
              <a:noFill/>
              <a:miter lim="800000"/>
              <a:headEnd/>
              <a:tailEnd/>
            </a:ln>
            <a:effectLst>
              <a:outerShdw dist="38099" dir="2700000" algn="ctr" rotWithShape="0">
                <a:srgbClr val="000000"/>
              </a:outerShdw>
            </a:effectLst>
          </p:spPr>
          <p:txBody>
            <a:bodyPr>
              <a:prstTxWarp prst="textNoShape">
                <a:avLst/>
              </a:prstTxWarp>
              <a:spAutoFit/>
            </a:bodyPr>
            <a:lstStyle/>
            <a:p>
              <a:pPr algn="ctr">
                <a:defRPr/>
              </a:pPr>
              <a:r>
                <a:rPr lang="en-US" sz="3200" b="1" dirty="0">
                  <a:solidFill>
                    <a:srgbClr val="FFFF66"/>
                  </a:solidFill>
                  <a:effectLst/>
                  <a:latin typeface="Optima" charset="0"/>
                </a:rPr>
                <a:t>Loss</a:t>
              </a:r>
            </a:p>
            <a:p>
              <a:pPr algn="ctr">
                <a:defRPr/>
              </a:pPr>
              <a:r>
                <a:rPr lang="en-US" sz="3200" dirty="0">
                  <a:effectLst/>
                  <a:latin typeface="Optima" charset="0"/>
                </a:rPr>
                <a:t>Crisis</a:t>
              </a:r>
            </a:p>
            <a:p>
              <a:pPr algn="ctr">
                <a:defRPr/>
              </a:pPr>
              <a:r>
                <a:rPr lang="en-US" sz="3200" dirty="0">
                  <a:effectLst/>
                  <a:latin typeface="Optima" charset="0"/>
                </a:rPr>
                <a:t>Trauma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2312"/>
          </a:xfrm>
        </p:spPr>
        <p:txBody>
          <a:bodyPr>
            <a:normAutofit/>
          </a:bodyPr>
          <a:lstStyle/>
          <a:p>
            <a:pPr>
              <a:buNone/>
            </a:pPr>
            <a:r>
              <a:rPr lang="en-US" sz="3200" dirty="0" smtClean="0"/>
              <a:t>We have seen the power of words first hand , in our practices and in our trainings, in our offices and on the streets. We have seen children stop bleeding, the chronically ill develop a remarkable tolerant to pain, and elderly patients in respiratory distress return to easy healthy breathing.</a:t>
            </a:r>
            <a:endParaRPr lang="en-US" sz="3200" dirty="0"/>
          </a:p>
        </p:txBody>
      </p:sp>
      <p:sp>
        <p:nvSpPr>
          <p:cNvPr id="2" name="Title 1"/>
          <p:cNvSpPr>
            <a:spLocks noGrp="1"/>
          </p:cNvSpPr>
          <p:nvPr>
            <p:ph type="title"/>
          </p:nvPr>
        </p:nvSpPr>
        <p:spPr>
          <a:xfrm>
            <a:off x="381000" y="381000"/>
            <a:ext cx="8229600" cy="1066800"/>
          </a:xfrm>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“The worst is over for now. We are taking you to the hospital. Everything is being made ready. Let your body concentrate on repairing itself and feeling secure.”</a:t>
            </a:r>
            <a:endParaRPr lang="en-US" sz="3200" dirty="0"/>
          </a:p>
        </p:txBody>
      </p:sp>
      <p:sp>
        <p:nvSpPr>
          <p:cNvPr id="2" name="Title 1"/>
          <p:cNvSpPr>
            <a:spLocks noGrp="1"/>
          </p:cNvSpPr>
          <p:nvPr>
            <p:ph type="title"/>
          </p:nvPr>
        </p:nvSpPr>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A person attending another person in crisis has three verbal options. We can:</a:t>
            </a:r>
          </a:p>
          <a:p>
            <a:pPr marL="651510" indent="-514350">
              <a:buAutoNum type="arabicPeriod"/>
            </a:pPr>
            <a:r>
              <a:rPr lang="en-US" sz="3200" dirty="0" smtClean="0"/>
              <a:t>Say nothing</a:t>
            </a:r>
          </a:p>
          <a:p>
            <a:pPr marL="651510" indent="-514350">
              <a:buAutoNum type="arabicPeriod"/>
            </a:pPr>
            <a:r>
              <a:rPr lang="en-US" sz="3200" dirty="0" smtClean="0"/>
              <a:t>Say something harmful</a:t>
            </a:r>
          </a:p>
          <a:p>
            <a:pPr marL="651510" indent="-514350">
              <a:buAutoNum type="arabicPeriod"/>
            </a:pPr>
            <a:r>
              <a:rPr lang="en-US" sz="3200" dirty="0" smtClean="0"/>
              <a:t>Say something helpful that promotes healing</a:t>
            </a:r>
            <a:endParaRPr lang="en-US" sz="3200" dirty="0"/>
          </a:p>
        </p:txBody>
      </p:sp>
      <p:sp>
        <p:nvSpPr>
          <p:cNvPr id="2" name="Title 1"/>
          <p:cNvSpPr>
            <a:spLocks noGrp="1"/>
          </p:cNvSpPr>
          <p:nvPr>
            <p:ph type="title"/>
          </p:nvPr>
        </p:nvSpPr>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It may be helpful to speak into the left ear to more readily access right brain involvement. </a:t>
            </a:r>
          </a:p>
          <a:p>
            <a:pPr>
              <a:buNone/>
            </a:pPr>
            <a:r>
              <a:rPr lang="en-US" sz="3200" dirty="0" smtClean="0"/>
              <a:t>“My name is Norm and I’m here to help you. The worst is over for now. You </a:t>
            </a:r>
            <a:r>
              <a:rPr lang="en-US" sz="3200" i="1" dirty="0" smtClean="0"/>
              <a:t>can </a:t>
            </a:r>
            <a:r>
              <a:rPr lang="en-US" sz="3200" dirty="0" smtClean="0"/>
              <a:t>take comfort in knowing that the worst is over and the paramedics are on the way. You </a:t>
            </a:r>
            <a:r>
              <a:rPr lang="en-US" sz="3200" i="1" dirty="0" smtClean="0"/>
              <a:t>can</a:t>
            </a:r>
            <a:r>
              <a:rPr lang="en-US" sz="3200" dirty="0" smtClean="0"/>
              <a:t> be comfortable and use everything you’ve got to survive and start healing </a:t>
            </a:r>
            <a:r>
              <a:rPr lang="en-US" sz="3200" i="1" dirty="0" smtClean="0"/>
              <a:t>now.</a:t>
            </a:r>
            <a:endParaRPr lang="en-US" sz="3200" dirty="0"/>
          </a:p>
        </p:txBody>
      </p:sp>
      <p:sp>
        <p:nvSpPr>
          <p:cNvPr id="2" name="Title 1"/>
          <p:cNvSpPr>
            <a:spLocks noGrp="1"/>
          </p:cNvSpPr>
          <p:nvPr>
            <p:ph type="title"/>
          </p:nvPr>
        </p:nvSpPr>
        <p:spPr>
          <a:xfrm>
            <a:off x="381000" y="228600"/>
            <a:ext cx="8229600" cy="1143000"/>
          </a:xfrm>
        </p:spPr>
        <p:txBody>
          <a:bodyPr>
            <a:normAutofit/>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I’m sure you will want to listen to what I say and do as much as you can to help me help you.”</a:t>
            </a:r>
          </a:p>
          <a:p>
            <a:pPr>
              <a:buNone/>
            </a:pPr>
            <a:r>
              <a:rPr lang="en-US" sz="3200" dirty="0" smtClean="0"/>
              <a:t>Where was the contract? In the word </a:t>
            </a:r>
            <a:r>
              <a:rPr lang="en-US" sz="3200" i="1" dirty="0" smtClean="0"/>
              <a:t>can</a:t>
            </a:r>
            <a:r>
              <a:rPr lang="en-US" sz="3200" dirty="0" smtClean="0"/>
              <a:t>. The man was given permission. The choice was his. As we’ve seen, people who are unconscious can still hear what is being said and done around them.</a:t>
            </a:r>
            <a:endParaRPr lang="en-US" sz="3200" dirty="0"/>
          </a:p>
        </p:txBody>
      </p:sp>
      <p:sp>
        <p:nvSpPr>
          <p:cNvPr id="2" name="Title 1"/>
          <p:cNvSpPr>
            <a:spLocks noGrp="1"/>
          </p:cNvSpPr>
          <p:nvPr>
            <p:ph type="title"/>
          </p:nvPr>
        </p:nvSpPr>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Bobby is six years old and his arm is stuck in a broken wall in a construction site. A firefighter, Captain </a:t>
            </a:r>
            <a:r>
              <a:rPr lang="en-US" sz="3200" dirty="0" err="1" smtClean="0"/>
              <a:t>McMann</a:t>
            </a:r>
            <a:r>
              <a:rPr lang="en-US" sz="3200" dirty="0" smtClean="0"/>
              <a:t>, is on the scene.</a:t>
            </a:r>
          </a:p>
          <a:p>
            <a:pPr>
              <a:buNone/>
            </a:pPr>
            <a:r>
              <a:rPr lang="en-US" sz="3200" dirty="0" smtClean="0"/>
              <a:t>“Hi. What’s your name?”</a:t>
            </a:r>
          </a:p>
          <a:p>
            <a:pPr>
              <a:buNone/>
            </a:pPr>
            <a:r>
              <a:rPr lang="en-US" sz="3200" dirty="0" smtClean="0"/>
              <a:t>“Bobby.” (He is crying and afraid).</a:t>
            </a:r>
          </a:p>
        </p:txBody>
      </p:sp>
      <p:sp>
        <p:nvSpPr>
          <p:cNvPr id="2" name="Title 1"/>
          <p:cNvSpPr>
            <a:spLocks noGrp="1"/>
          </p:cNvSpPr>
          <p:nvPr>
            <p:ph type="title"/>
          </p:nvPr>
        </p:nvSpPr>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410200"/>
          </a:xfrm>
        </p:spPr>
        <p:txBody>
          <a:bodyPr>
            <a:normAutofit/>
          </a:bodyPr>
          <a:lstStyle/>
          <a:p>
            <a:pPr>
              <a:buNone/>
            </a:pPr>
            <a:r>
              <a:rPr lang="en-US" sz="3200" dirty="0" smtClean="0"/>
              <a:t>“Well, Bobby, I’m Captain </a:t>
            </a:r>
            <a:r>
              <a:rPr lang="en-US" sz="3200" dirty="0" err="1" smtClean="0"/>
              <a:t>McMann</a:t>
            </a:r>
            <a:r>
              <a:rPr lang="en-US" sz="3200" dirty="0" smtClean="0"/>
              <a:t> and I’m a fireman and I’m here to help you.  Now I’m going to need your help. …Have you ever seen a rescue on TV? (Yes or No). Well, I’d like you to be my partner here today,  because you know best where I can help you. You can be my partner today, can’t you? </a:t>
            </a:r>
          </a:p>
          <a:p>
            <a:pPr>
              <a:buNone/>
            </a:pPr>
            <a:r>
              <a:rPr lang="en-US" sz="3200" dirty="0" smtClean="0"/>
              <a:t>Bobby agrees, and becomes calm enough to fallow Captain </a:t>
            </a:r>
            <a:r>
              <a:rPr lang="en-US" sz="3200" dirty="0" err="1" smtClean="0"/>
              <a:t>McMann’s</a:t>
            </a:r>
            <a:r>
              <a:rPr lang="en-US" sz="3200" dirty="0" smtClean="0"/>
              <a:t> directions so that he can be freed.</a:t>
            </a:r>
          </a:p>
          <a:p>
            <a:endParaRPr lang="en-US" dirty="0"/>
          </a:p>
        </p:txBody>
      </p:sp>
      <p:sp>
        <p:nvSpPr>
          <p:cNvPr id="2" name="Title 1"/>
          <p:cNvSpPr>
            <a:spLocks noGrp="1"/>
          </p:cNvSpPr>
          <p:nvPr>
            <p:ph type="title"/>
          </p:nvPr>
        </p:nvSpPr>
        <p:spPr>
          <a:xfrm>
            <a:off x="381000" y="304800"/>
            <a:ext cx="8229600" cy="1066800"/>
          </a:xfrm>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Or, with adults…</a:t>
            </a:r>
          </a:p>
          <a:p>
            <a:pPr>
              <a:buNone/>
            </a:pPr>
            <a:r>
              <a:rPr lang="en-US" sz="3200" dirty="0" smtClean="0"/>
              <a:t>“I’m Captain Peters with the Emergency Rescue Team. I’m here to help you. The best way to accomplish this is for </a:t>
            </a:r>
            <a:r>
              <a:rPr lang="en-US" sz="3200" i="1" dirty="0" smtClean="0"/>
              <a:t>you</a:t>
            </a:r>
            <a:r>
              <a:rPr lang="en-US" sz="3200" dirty="0" smtClean="0"/>
              <a:t> to help me. Can I count on you? Will you help me help you? You can just nod or signal me with your hand. I need you to scan your body in your mind and tell me what parts of your body need my attention.”</a:t>
            </a:r>
            <a:endParaRPr lang="en-US" sz="3200" dirty="0"/>
          </a:p>
        </p:txBody>
      </p:sp>
      <p:sp>
        <p:nvSpPr>
          <p:cNvPr id="2" name="Title 1"/>
          <p:cNvSpPr>
            <a:spLocks noGrp="1"/>
          </p:cNvSpPr>
          <p:nvPr>
            <p:ph type="title"/>
          </p:nvPr>
        </p:nvSpPr>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Gaining Rapport with Adults</a:t>
            </a:r>
          </a:p>
          <a:p>
            <a:pPr>
              <a:buNone/>
            </a:pPr>
            <a:r>
              <a:rPr lang="en-US" sz="3200" dirty="0" smtClean="0"/>
              <a:t>Establish an Alliance</a:t>
            </a:r>
          </a:p>
          <a:p>
            <a:pPr>
              <a:buNone/>
            </a:pPr>
            <a:r>
              <a:rPr lang="en-US" sz="3200" dirty="0" smtClean="0"/>
              <a:t>	“I’m </a:t>
            </a:r>
            <a:r>
              <a:rPr lang="en-US" sz="3200" u="sng" dirty="0" smtClean="0"/>
              <a:t>		</a:t>
            </a:r>
            <a:r>
              <a:rPr lang="en-US" sz="3200" dirty="0" smtClean="0"/>
              <a:t> and I’m going to help you.”</a:t>
            </a:r>
          </a:p>
          <a:p>
            <a:pPr>
              <a:buNone/>
            </a:pPr>
            <a:r>
              <a:rPr lang="en-US" sz="3200" dirty="0" smtClean="0"/>
              <a:t>	“I’m here to help.”</a:t>
            </a:r>
          </a:p>
          <a:p>
            <a:pPr>
              <a:buNone/>
            </a:pPr>
            <a:r>
              <a:rPr lang="en-US" sz="3200" dirty="0" smtClean="0"/>
              <a:t>	“It’s okay. I’m here.”</a:t>
            </a:r>
          </a:p>
          <a:p>
            <a:pPr>
              <a:buNone/>
            </a:pPr>
            <a:endParaRPr lang="en-US" sz="3200" dirty="0" smtClean="0"/>
          </a:p>
        </p:txBody>
      </p:sp>
      <p:sp>
        <p:nvSpPr>
          <p:cNvPr id="2" name="Title 1"/>
          <p:cNvSpPr>
            <a:spLocks noGrp="1"/>
          </p:cNvSpPr>
          <p:nvPr>
            <p:ph type="title"/>
          </p:nvPr>
        </p:nvSpPr>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Get a Contract</a:t>
            </a:r>
          </a:p>
          <a:p>
            <a:pPr>
              <a:buNone/>
            </a:pPr>
            <a:r>
              <a:rPr lang="en-US" sz="3200" dirty="0" smtClean="0"/>
              <a:t>	“Will you do what I say?”	</a:t>
            </a:r>
          </a:p>
          <a:p>
            <a:pPr>
              <a:buNone/>
            </a:pPr>
            <a:r>
              <a:rPr lang="en-US" sz="3200" dirty="0" smtClean="0"/>
              <a:t>	“Will you come with me?”</a:t>
            </a:r>
          </a:p>
          <a:p>
            <a:pPr>
              <a:buNone/>
            </a:pPr>
            <a:r>
              <a:rPr lang="en-US" sz="3200" dirty="0" smtClean="0"/>
              <a:t>	“Will you help me to help (your arm/let etc.) feel better?”</a:t>
            </a:r>
            <a:endParaRPr lang="en-US" sz="3200" dirty="0"/>
          </a:p>
        </p:txBody>
      </p:sp>
      <p:sp>
        <p:nvSpPr>
          <p:cNvPr id="2" name="Title 1"/>
          <p:cNvSpPr>
            <a:spLocks noGrp="1"/>
          </p:cNvSpPr>
          <p:nvPr>
            <p:ph type="title"/>
          </p:nvPr>
        </p:nvSpPr>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6083" name="Rectangle 3"/>
          <p:cNvSpPr>
            <a:spLocks noGrp="1" noChangeArrowheads="1"/>
          </p:cNvSpPr>
          <p:nvPr>
            <p:ph idx="1"/>
          </p:nvPr>
        </p:nvSpPr>
        <p:spPr/>
        <p:txBody>
          <a:bodyPr/>
          <a:lstStyle/>
          <a:p>
            <a:pPr eaLnBrk="1" hangingPunct="1">
              <a:defRPr/>
            </a:pPr>
            <a:endParaRPr lang="en-US">
              <a:solidFill>
                <a:srgbClr val="FFFFFF"/>
              </a:solidFill>
            </a:endParaRPr>
          </a:p>
          <a:p>
            <a:pPr eaLnBrk="1" hangingPunct="1">
              <a:defRPr/>
            </a:pPr>
            <a:endParaRPr lang="en-US">
              <a:solidFill>
                <a:srgbClr val="FFFFFF"/>
              </a:solidFill>
            </a:endParaRPr>
          </a:p>
        </p:txBody>
      </p:sp>
      <p:sp>
        <p:nvSpPr>
          <p:cNvPr id="10286082" name="Rectangle 2"/>
          <p:cNvSpPr>
            <a:spLocks noGrp="1" noChangeArrowheads="1"/>
          </p:cNvSpPr>
          <p:nvPr>
            <p:ph type="title"/>
          </p:nvPr>
        </p:nvSpPr>
        <p:spPr>
          <a:xfrm>
            <a:off x="0" y="684213"/>
            <a:ext cx="9144000" cy="914400"/>
          </a:xfrm>
        </p:spPr>
        <p:txBody>
          <a:bodyPr/>
          <a:lstStyle/>
          <a:p>
            <a:pPr eaLnBrk="1" hangingPunct="1">
              <a:defRPr/>
            </a:pPr>
            <a:endParaRPr lang="en-US"/>
          </a:p>
        </p:txBody>
      </p:sp>
      <p:grpSp>
        <p:nvGrpSpPr>
          <p:cNvPr id="2" name="Group 11"/>
          <p:cNvGrpSpPr>
            <a:grpSpLocks/>
          </p:cNvGrpSpPr>
          <p:nvPr/>
        </p:nvGrpSpPr>
        <p:grpSpPr bwMode="auto">
          <a:xfrm>
            <a:off x="3352800" y="914400"/>
            <a:ext cx="4800600" cy="5834973"/>
            <a:chOff x="1392" y="1104"/>
            <a:chExt cx="3024" cy="3192"/>
          </a:xfrm>
        </p:grpSpPr>
        <p:pic>
          <p:nvPicPr>
            <p:cNvPr id="10286086" name="Picture 6" descr="scan0001"/>
            <p:cNvPicPr>
              <a:picLocks noChangeAspect="1" noChangeArrowheads="1"/>
            </p:cNvPicPr>
            <p:nvPr/>
          </p:nvPicPr>
          <p:blipFill>
            <a:blip r:embed="rId3" cstate="print"/>
            <a:srcRect l="3563" r="6235" b="6474"/>
            <a:stretch>
              <a:fillRect/>
            </a:stretch>
          </p:blipFill>
          <p:spPr bwMode="auto">
            <a:xfrm>
              <a:off x="1392" y="1104"/>
              <a:ext cx="2969" cy="2053"/>
            </a:xfrm>
            <a:prstGeom prst="rect">
              <a:avLst/>
            </a:prstGeom>
            <a:noFill/>
            <a:ln w="9525">
              <a:noFill/>
              <a:miter lim="800000"/>
              <a:headEnd/>
              <a:tailEnd/>
            </a:ln>
            <a:effectLst>
              <a:outerShdw dist="38099" dir="2700000" algn="ctr" rotWithShape="0">
                <a:srgbClr val="000000"/>
              </a:outerShdw>
            </a:effectLst>
          </p:spPr>
        </p:pic>
        <p:sp>
          <p:nvSpPr>
            <p:cNvPr id="10286087" name="Rectangle 7"/>
            <p:cNvSpPr>
              <a:spLocks noChangeArrowheads="1"/>
            </p:cNvSpPr>
            <p:nvPr/>
          </p:nvSpPr>
          <p:spPr bwMode="auto">
            <a:xfrm>
              <a:off x="1392" y="1152"/>
              <a:ext cx="272" cy="365"/>
            </a:xfrm>
            <a:prstGeom prst="rect">
              <a:avLst/>
            </a:prstGeom>
            <a:noFill/>
            <a:ln w="9525">
              <a:noFill/>
              <a:miter lim="800000"/>
              <a:headEnd/>
              <a:tailEnd/>
            </a:ln>
            <a:effectLst>
              <a:outerShdw dist="38099" dir="2700000" algn="ctr" rotWithShape="0">
                <a:srgbClr val="000000"/>
              </a:outerShdw>
            </a:effectLst>
          </p:spPr>
          <p:txBody>
            <a:bodyPr wrap="none">
              <a:prstTxWarp prst="textNoShape">
                <a:avLst/>
              </a:prstTxWarp>
              <a:spAutoFit/>
            </a:bodyPr>
            <a:lstStyle/>
            <a:p>
              <a:pPr>
                <a:defRPr/>
              </a:pPr>
              <a:r>
                <a:rPr lang="en-US" sz="3200">
                  <a:solidFill>
                    <a:schemeClr val="tx1"/>
                  </a:solidFill>
                  <a:effectLst/>
                  <a:latin typeface="Times New Roman" charset="0"/>
                </a:rPr>
                <a:t>L</a:t>
              </a:r>
              <a:endParaRPr lang="en-US">
                <a:effectLst/>
                <a:latin typeface="Times New Roman" charset="0"/>
              </a:endParaRPr>
            </a:p>
          </p:txBody>
        </p:sp>
        <p:sp>
          <p:nvSpPr>
            <p:cNvPr id="10286088" name="Rectangle 8"/>
            <p:cNvSpPr>
              <a:spLocks noChangeArrowheads="1"/>
            </p:cNvSpPr>
            <p:nvPr/>
          </p:nvSpPr>
          <p:spPr bwMode="auto">
            <a:xfrm>
              <a:off x="4080" y="1152"/>
              <a:ext cx="287" cy="365"/>
            </a:xfrm>
            <a:prstGeom prst="rect">
              <a:avLst/>
            </a:prstGeom>
            <a:noFill/>
            <a:ln w="9525">
              <a:noFill/>
              <a:miter lim="800000"/>
              <a:headEnd/>
              <a:tailEnd/>
            </a:ln>
            <a:effectLst>
              <a:outerShdw dist="38099" dir="2700000" algn="ctr" rotWithShape="0">
                <a:srgbClr val="000000"/>
              </a:outerShdw>
            </a:effectLst>
          </p:spPr>
          <p:txBody>
            <a:bodyPr>
              <a:prstTxWarp prst="textNoShape">
                <a:avLst/>
              </a:prstTxWarp>
              <a:spAutoFit/>
            </a:bodyPr>
            <a:lstStyle/>
            <a:p>
              <a:pPr>
                <a:defRPr/>
              </a:pPr>
              <a:r>
                <a:rPr lang="en-US" sz="3200">
                  <a:solidFill>
                    <a:schemeClr val="tx1"/>
                  </a:solidFill>
                  <a:effectLst/>
                  <a:latin typeface="Times New Roman" charset="0"/>
                </a:rPr>
                <a:t>R</a:t>
              </a:r>
            </a:p>
          </p:txBody>
        </p:sp>
        <p:sp>
          <p:nvSpPr>
            <p:cNvPr id="10286089" name="Rectangle 9"/>
            <p:cNvSpPr>
              <a:spLocks noChangeArrowheads="1"/>
            </p:cNvSpPr>
            <p:nvPr/>
          </p:nvSpPr>
          <p:spPr bwMode="auto">
            <a:xfrm>
              <a:off x="1392" y="3168"/>
              <a:ext cx="3024" cy="1128"/>
            </a:xfrm>
            <a:prstGeom prst="rect">
              <a:avLst/>
            </a:prstGeom>
            <a:noFill/>
            <a:ln w="9525">
              <a:noFill/>
              <a:miter lim="800000"/>
              <a:headEnd/>
              <a:tailEnd/>
            </a:ln>
            <a:effectLst>
              <a:outerShdw dist="38099" dir="2700000" algn="ctr" rotWithShape="0">
                <a:srgbClr val="000000"/>
              </a:outerShdw>
            </a:effectLst>
          </p:spPr>
          <p:txBody>
            <a:bodyPr>
              <a:prstTxWarp prst="textNoShape">
                <a:avLst/>
              </a:prstTxWarp>
              <a:spAutoFit/>
            </a:bodyPr>
            <a:lstStyle/>
            <a:p>
              <a:pPr algn="ctr">
                <a:defRPr/>
              </a:pPr>
              <a:r>
                <a:rPr lang="en-US" sz="3200" dirty="0">
                  <a:effectLst/>
                  <a:latin typeface="Optima" charset="0"/>
                </a:rPr>
                <a:t>Loss</a:t>
              </a:r>
            </a:p>
            <a:p>
              <a:pPr algn="ctr">
                <a:defRPr/>
              </a:pPr>
              <a:r>
                <a:rPr lang="en-US" sz="3200" b="1" dirty="0">
                  <a:effectLst/>
                  <a:latin typeface="Optima" charset="0"/>
                </a:rPr>
                <a:t>Significant Loss or Crisis</a:t>
              </a:r>
            </a:p>
            <a:p>
              <a:pPr algn="ctr">
                <a:defRPr/>
              </a:pPr>
              <a:r>
                <a:rPr lang="en-US" sz="3200" dirty="0">
                  <a:effectLst/>
                  <a:latin typeface="Optima" charset="0"/>
                </a:rPr>
                <a:t>Trauma</a:t>
              </a:r>
            </a:p>
          </p:txBody>
        </p:sp>
      </p:grpSp>
      <p:sp>
        <p:nvSpPr>
          <p:cNvPr id="10286090" name="Rectangle 10"/>
          <p:cNvSpPr>
            <a:spLocks noChangeArrowheads="1"/>
          </p:cNvSpPr>
          <p:nvPr/>
        </p:nvSpPr>
        <p:spPr bwMode="auto">
          <a:xfrm>
            <a:off x="609600" y="1836738"/>
            <a:ext cx="2690160" cy="3046988"/>
          </a:xfrm>
          <a:prstGeom prst="rect">
            <a:avLst/>
          </a:prstGeom>
          <a:noFill/>
          <a:ln w="9525">
            <a:noFill/>
            <a:miter lim="800000"/>
            <a:headEnd/>
            <a:tailEnd/>
          </a:ln>
          <a:effectLst>
            <a:outerShdw dist="38099" dir="2700000" algn="ctr" rotWithShape="0">
              <a:srgbClr val="000000"/>
            </a:outerShdw>
          </a:effectLst>
        </p:spPr>
        <p:txBody>
          <a:bodyPr wrap="none">
            <a:prstTxWarp prst="textNoShape">
              <a:avLst/>
            </a:prstTxWarp>
            <a:spAutoFit/>
          </a:bodyPr>
          <a:lstStyle/>
          <a:p>
            <a:pPr>
              <a:defRPr/>
            </a:pPr>
            <a:r>
              <a:rPr lang="en-US" sz="3200" dirty="0">
                <a:effectLst/>
                <a:latin typeface="Optima" charset="0"/>
              </a:rPr>
              <a:t>Numbness</a:t>
            </a:r>
          </a:p>
          <a:p>
            <a:pPr>
              <a:defRPr/>
            </a:pPr>
            <a:r>
              <a:rPr lang="en-US" sz="3200" dirty="0">
                <a:effectLst/>
                <a:latin typeface="Optima" charset="0"/>
              </a:rPr>
              <a:t>Stunned</a:t>
            </a:r>
          </a:p>
          <a:p>
            <a:pPr>
              <a:defRPr/>
            </a:pPr>
            <a:endParaRPr lang="en-US" sz="3200" dirty="0">
              <a:effectLst/>
              <a:latin typeface="Optima" charset="0"/>
            </a:endParaRPr>
          </a:p>
          <a:p>
            <a:pPr>
              <a:defRPr/>
            </a:pPr>
            <a:endParaRPr lang="en-US" sz="3200" dirty="0">
              <a:effectLst/>
              <a:latin typeface="Optima" charset="0"/>
            </a:endParaRPr>
          </a:p>
          <a:p>
            <a:pPr>
              <a:defRPr/>
            </a:pPr>
            <a:r>
              <a:rPr lang="en-US" sz="3200" dirty="0">
                <a:effectLst/>
                <a:latin typeface="Optima" charset="0"/>
              </a:rPr>
              <a:t>Shock</a:t>
            </a:r>
          </a:p>
          <a:p>
            <a:pPr>
              <a:defRPr/>
            </a:pPr>
            <a:r>
              <a:rPr lang="en-US" sz="3200" dirty="0">
                <a:effectLst/>
                <a:latin typeface="Optima" charset="0"/>
              </a:rPr>
              <a:t>Disorientation</a:t>
            </a:r>
            <a:endParaRPr lang="en-US" sz="3200" dirty="0">
              <a:effectLst/>
              <a:latin typeface="Times New Roman" charset="0"/>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Be Realistic</a:t>
            </a:r>
          </a:p>
          <a:p>
            <a:pPr>
              <a:buNone/>
            </a:pPr>
            <a:r>
              <a:rPr lang="en-US" sz="3200" dirty="0" smtClean="0"/>
              <a:t>	“The fire is out.”</a:t>
            </a:r>
          </a:p>
          <a:p>
            <a:pPr>
              <a:buNone/>
            </a:pPr>
            <a:r>
              <a:rPr lang="en-US" sz="3200" dirty="0" smtClean="0"/>
              <a:t>	“The danger is past.”</a:t>
            </a:r>
          </a:p>
          <a:p>
            <a:pPr>
              <a:buNone/>
            </a:pPr>
            <a:r>
              <a:rPr lang="en-US" sz="3200" dirty="0" smtClean="0"/>
              <a:t>	“The worst is over.”</a:t>
            </a:r>
          </a:p>
          <a:p>
            <a:pPr>
              <a:buNone/>
            </a:pPr>
            <a:r>
              <a:rPr lang="en-US" sz="3200" dirty="0" smtClean="0"/>
              <a:t>	“I see what’s happening here.”</a:t>
            </a:r>
            <a:endParaRPr lang="en-US" sz="3200" dirty="0"/>
          </a:p>
        </p:txBody>
      </p:sp>
      <p:sp>
        <p:nvSpPr>
          <p:cNvPr id="2" name="Title 1"/>
          <p:cNvSpPr>
            <a:spLocks noGrp="1"/>
          </p:cNvSpPr>
          <p:nvPr>
            <p:ph type="title"/>
          </p:nvPr>
        </p:nvSpPr>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When you come upon someone in an emotional crisis, the same techniques you learned for medical emergency apply.</a:t>
            </a:r>
          </a:p>
          <a:p>
            <a:pPr>
              <a:buNone/>
            </a:pPr>
            <a:r>
              <a:rPr lang="en-US" sz="3200" i="1" dirty="0" smtClean="0"/>
              <a:t>Getting a Contract</a:t>
            </a:r>
            <a:r>
              <a:rPr lang="en-US" sz="3200" dirty="0" smtClean="0"/>
              <a:t>: “I’m here to help you… </a:t>
            </a:r>
            <a:r>
              <a:rPr lang="en-US" sz="3200" i="1" dirty="0" smtClean="0"/>
              <a:t>will you do as I say?</a:t>
            </a:r>
            <a:r>
              <a:rPr lang="en-US" sz="3200" dirty="0" smtClean="0"/>
              <a:t>”</a:t>
            </a:r>
          </a:p>
        </p:txBody>
      </p:sp>
      <p:sp>
        <p:nvSpPr>
          <p:cNvPr id="2" name="Title 1"/>
          <p:cNvSpPr>
            <a:spLocks noGrp="1"/>
          </p:cNvSpPr>
          <p:nvPr>
            <p:ph type="title"/>
          </p:nvPr>
        </p:nvSpPr>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5105400"/>
          </a:xfrm>
        </p:spPr>
        <p:txBody>
          <a:bodyPr>
            <a:noAutofit/>
          </a:bodyPr>
          <a:lstStyle/>
          <a:p>
            <a:pPr>
              <a:buNone/>
            </a:pPr>
            <a:r>
              <a:rPr lang="en-US" sz="3200" i="1" dirty="0" smtClean="0"/>
              <a:t>Soliciting Their Help</a:t>
            </a:r>
            <a:r>
              <a:rPr lang="en-US" sz="3200" dirty="0" smtClean="0"/>
              <a:t>: “As I get you some water, will you count your breaths for me, watching them slowing down?” “Tell me everything you think I should know so I can help you feel safe now.”</a:t>
            </a:r>
            <a:endParaRPr lang="en-US" sz="3200" i="1" dirty="0" smtClean="0"/>
          </a:p>
          <a:p>
            <a:pPr>
              <a:buNone/>
            </a:pPr>
            <a:r>
              <a:rPr lang="en-US" sz="3200" i="1" dirty="0" smtClean="0"/>
              <a:t>Distraction</a:t>
            </a:r>
            <a:r>
              <a:rPr lang="en-US" sz="3200" dirty="0" smtClean="0"/>
              <a:t>: “Come, walk with me over here, so I can help you better…that’s right…and, as you do, keep holding my hand just like that, tight, keeping all your attention on my hand and your hand…”</a:t>
            </a:r>
            <a:endParaRPr lang="en-US" sz="3200" i="1" dirty="0"/>
          </a:p>
        </p:txBody>
      </p:sp>
      <p:sp>
        <p:nvSpPr>
          <p:cNvPr id="2" name="Title 1"/>
          <p:cNvSpPr>
            <a:spLocks noGrp="1"/>
          </p:cNvSpPr>
          <p:nvPr>
            <p:ph type="title"/>
          </p:nvPr>
        </p:nvSpPr>
        <p:spPr>
          <a:xfrm>
            <a:off x="381000" y="533400"/>
            <a:ext cx="8229600" cy="914400"/>
          </a:xfrm>
        </p:spPr>
        <p:txBody>
          <a:bodyPr/>
          <a:lstStyle/>
          <a:p>
            <a:r>
              <a:rPr lang="en-US" dirty="0" smtClean="0"/>
              <a:t>Worst is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25112"/>
          </a:xfrm>
        </p:spPr>
        <p:txBody>
          <a:bodyPr>
            <a:normAutofit/>
          </a:bodyPr>
          <a:lstStyle/>
          <a:p>
            <a:pPr>
              <a:buNone/>
            </a:pPr>
            <a:r>
              <a:rPr lang="en-US" sz="3200" dirty="0" smtClean="0"/>
              <a:t>Some </a:t>
            </a:r>
            <a:r>
              <a:rPr lang="en-US" sz="3200" dirty="0"/>
              <a:t>individuals are intuitive grievers. For them:</a:t>
            </a:r>
          </a:p>
          <a:p>
            <a:pPr marL="651510" lvl="0" indent="-514350">
              <a:buAutoNum type="arabicPeriod"/>
            </a:pPr>
            <a:r>
              <a:rPr lang="en-US" sz="3200" b="1" i="1" dirty="0" smtClean="0"/>
              <a:t>Feelings</a:t>
            </a:r>
            <a:r>
              <a:rPr lang="en-US" sz="3200" dirty="0" smtClean="0"/>
              <a:t> </a:t>
            </a:r>
            <a:r>
              <a:rPr lang="en-US" sz="3200" dirty="0"/>
              <a:t>are intensely experienced. They want and need to express them.</a:t>
            </a:r>
          </a:p>
          <a:p>
            <a:pPr marL="651510" indent="-514350">
              <a:buAutoNum type="arabicPeriod"/>
            </a:pPr>
            <a:endParaRPr lang="en-US" dirty="0" smtClean="0"/>
          </a:p>
          <a:p>
            <a:pPr lvl="0"/>
            <a:endParaRPr lang="en-US" dirty="0"/>
          </a:p>
        </p:txBody>
      </p:sp>
      <p:sp>
        <p:nvSpPr>
          <p:cNvPr id="2" name="Title 1"/>
          <p:cNvSpPr>
            <a:spLocks noGrp="1"/>
          </p:cNvSpPr>
          <p:nvPr>
            <p:ph type="title"/>
          </p:nvPr>
        </p:nvSpPr>
        <p:spPr>
          <a:xfrm>
            <a:off x="381000" y="609600"/>
            <a:ext cx="8229600" cy="914400"/>
          </a:xfrm>
        </p:spPr>
        <p:txBody>
          <a:bodyPr>
            <a:normAutofit/>
          </a:bodyPr>
          <a:lstStyle/>
          <a:p>
            <a:r>
              <a:rPr lang="en-US" dirty="0" smtClean="0"/>
              <a:t>Patterns of Grief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25112"/>
          </a:xfrm>
        </p:spPr>
        <p:txBody>
          <a:bodyPr>
            <a:normAutofit/>
          </a:bodyPr>
          <a:lstStyle/>
          <a:p>
            <a:pPr>
              <a:buNone/>
            </a:pPr>
            <a:r>
              <a:rPr lang="en-US" sz="3200" dirty="0" smtClean="0"/>
              <a:t>Some individuals are instrumental grievers. </a:t>
            </a:r>
          </a:p>
          <a:p>
            <a:pPr marL="651510" lvl="0" indent="-514350">
              <a:buAutoNum type="arabicPeriod"/>
            </a:pPr>
            <a:r>
              <a:rPr lang="en-US" sz="3200" dirty="0" smtClean="0"/>
              <a:t>They </a:t>
            </a:r>
            <a:r>
              <a:rPr lang="en-US" sz="3200" b="1" i="1" dirty="0" smtClean="0"/>
              <a:t>think</a:t>
            </a:r>
            <a:r>
              <a:rPr lang="en-US" sz="3200" i="1" dirty="0" smtClean="0"/>
              <a:t> </a:t>
            </a:r>
            <a:r>
              <a:rPr lang="en-US" sz="3200" dirty="0" smtClean="0"/>
              <a:t>of their grief more than feel it: Feelings are less intense.</a:t>
            </a:r>
          </a:p>
        </p:txBody>
      </p:sp>
      <p:sp>
        <p:nvSpPr>
          <p:cNvPr id="2" name="Title 1"/>
          <p:cNvSpPr>
            <a:spLocks noGrp="1"/>
          </p:cNvSpPr>
          <p:nvPr>
            <p:ph type="title"/>
          </p:nvPr>
        </p:nvSpPr>
        <p:spPr>
          <a:xfrm>
            <a:off x="381000" y="762000"/>
            <a:ext cx="8229600" cy="838200"/>
          </a:xfrm>
        </p:spPr>
        <p:txBody>
          <a:bodyPr/>
          <a:lstStyle/>
          <a:p>
            <a:r>
              <a:rPr lang="en-US" dirty="0" smtClean="0"/>
              <a:t>Patterns of Grief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25112"/>
          </a:xfrm>
        </p:spPr>
        <p:txBody>
          <a:bodyPr/>
          <a:lstStyle/>
          <a:p>
            <a:pPr lvl="0">
              <a:buNone/>
            </a:pPr>
            <a:r>
              <a:rPr lang="en-US" sz="3200" dirty="0" smtClean="0"/>
              <a:t>The three most important steps to take in helping a person:</a:t>
            </a:r>
          </a:p>
          <a:p>
            <a:pPr>
              <a:buNone/>
            </a:pPr>
            <a:r>
              <a:rPr lang="en-US" sz="3200" dirty="0" smtClean="0"/>
              <a:t>	1). Listening with your eyes</a:t>
            </a:r>
          </a:p>
          <a:p>
            <a:pPr>
              <a:buNone/>
            </a:pPr>
            <a:r>
              <a:rPr lang="en-US" sz="3200" dirty="0" smtClean="0"/>
              <a:t>	2). Listening with your ears</a:t>
            </a:r>
          </a:p>
          <a:p>
            <a:pPr>
              <a:buNone/>
            </a:pPr>
            <a:r>
              <a:rPr lang="en-US" sz="3200" dirty="0" smtClean="0"/>
              <a:t>	3). Listening with your heart</a:t>
            </a:r>
          </a:p>
          <a:p>
            <a:pPr>
              <a:buNone/>
            </a:pPr>
            <a:r>
              <a:rPr lang="en-US" sz="3200" dirty="0" smtClean="0"/>
              <a:t>		James 1:19: Prov. 18:13</a:t>
            </a:r>
          </a:p>
          <a:p>
            <a:endParaRPr lang="en-US" dirty="0"/>
          </a:p>
        </p:txBody>
      </p:sp>
      <p:sp>
        <p:nvSpPr>
          <p:cNvPr id="2" name="Title 1"/>
          <p:cNvSpPr>
            <a:spLocks noGrp="1"/>
          </p:cNvSpPr>
          <p:nvPr>
            <p:ph type="title"/>
          </p:nvPr>
        </p:nvSpPr>
        <p:spPr>
          <a:xfrm>
            <a:off x="457200" y="685800"/>
            <a:ext cx="8229600" cy="914400"/>
          </a:xfrm>
        </p:spPr>
        <p:txBody>
          <a:bodyPr/>
          <a:lstStyle/>
          <a:p>
            <a:r>
              <a:rPr lang="en-US" b="1" dirty="0" smtClean="0"/>
              <a:t>How We Can Help</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229600" cy="4325112"/>
          </a:xfrm>
        </p:spPr>
        <p:txBody>
          <a:bodyPr/>
          <a:lstStyle/>
          <a:p>
            <a:pPr>
              <a:buNone/>
            </a:pPr>
            <a:endParaRPr lang="en-US" sz="4000" b="1" dirty="0" smtClean="0"/>
          </a:p>
          <a:p>
            <a:pPr>
              <a:buNone/>
            </a:pPr>
            <a:r>
              <a:rPr lang="en-US" sz="4000" b="1" dirty="0" smtClean="0"/>
              <a:t>“Everyone must </a:t>
            </a:r>
          </a:p>
          <a:p>
            <a:pPr>
              <a:buNone/>
            </a:pPr>
            <a:r>
              <a:rPr lang="en-US" sz="4000" b="1" dirty="0" smtClean="0"/>
              <a:t>be quick to hear, </a:t>
            </a:r>
          </a:p>
          <a:p>
            <a:pPr>
              <a:buNone/>
            </a:pPr>
            <a:r>
              <a:rPr lang="en-US" sz="4000" b="1" dirty="0" smtClean="0"/>
              <a:t>slow to speak….” </a:t>
            </a:r>
          </a:p>
          <a:p>
            <a:pPr>
              <a:buNone/>
            </a:pPr>
            <a:r>
              <a:rPr lang="en-US" sz="3200" b="1" dirty="0" smtClean="0"/>
              <a:t>(James 1:19, HCSB).</a:t>
            </a:r>
          </a:p>
          <a:p>
            <a:endParaRPr lang="en-US" sz="2800" b="1" dirty="0" smtClean="0"/>
          </a:p>
        </p:txBody>
      </p:sp>
      <p:sp>
        <p:nvSpPr>
          <p:cNvPr id="4" name="Slide Number Placeholder 3"/>
          <p:cNvSpPr>
            <a:spLocks noGrp="1"/>
          </p:cNvSpPr>
          <p:nvPr>
            <p:ph type="sldNum" sz="quarter" idx="15"/>
          </p:nvPr>
        </p:nvSpPr>
        <p:spPr/>
        <p:txBody>
          <a:bodyPr/>
          <a:lstStyle/>
          <a:p>
            <a:fld id="{02A80051-EFAE-4245-B20D-CCD310635FEF}" type="slidenum">
              <a:rPr lang="en-US" smtClean="0"/>
              <a:pPr/>
              <a:t>146</a:t>
            </a:fld>
            <a:endParaRPr lang="en-US" dirty="0"/>
          </a:p>
        </p:txBody>
      </p:sp>
      <p:sp>
        <p:nvSpPr>
          <p:cNvPr id="2" name="Title 1"/>
          <p:cNvSpPr>
            <a:spLocks noGrp="1"/>
          </p:cNvSpPr>
          <p:nvPr>
            <p:ph type="title"/>
          </p:nvPr>
        </p:nvSpPr>
        <p:spPr>
          <a:xfrm>
            <a:off x="381000" y="609600"/>
            <a:ext cx="8229600" cy="1066800"/>
          </a:xfrm>
        </p:spPr>
        <p:txBody>
          <a:bodyPr>
            <a:normAutofit fontScale="90000"/>
          </a:bodyPr>
          <a:lstStyle/>
          <a:p>
            <a:r>
              <a:rPr lang="en-US" b="1" dirty="0" smtClean="0"/>
              <a:t/>
            </a:r>
            <a:br>
              <a:rPr lang="en-US" b="1" dirty="0" smtClean="0"/>
            </a:br>
            <a:r>
              <a:rPr lang="en-US" b="1" dirty="0" smtClean="0"/>
              <a:t>THE IMPORTANCE OF LISTENING</a:t>
            </a:r>
            <a:br>
              <a:rPr lang="en-US" b="1" dirty="0" smtClean="0"/>
            </a:br>
            <a:endParaRPr lang="en-US" dirty="0"/>
          </a:p>
        </p:txBody>
      </p:sp>
      <p:pic>
        <p:nvPicPr>
          <p:cNvPr id="1026" name="Picture 2" descr="http://orrinwoodward.blogharbor.com/active_listening.jpg"/>
          <p:cNvPicPr>
            <a:picLocks noChangeAspect="1" noChangeArrowheads="1"/>
          </p:cNvPicPr>
          <p:nvPr/>
        </p:nvPicPr>
        <p:blipFill>
          <a:blip r:embed="rId2" cstate="print"/>
          <a:srcRect/>
          <a:stretch>
            <a:fillRect/>
          </a:stretch>
        </p:blipFill>
        <p:spPr bwMode="auto">
          <a:xfrm>
            <a:off x="4981575" y="2209800"/>
            <a:ext cx="4162425" cy="4162425"/>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172712"/>
          </a:xfrm>
        </p:spPr>
        <p:txBody>
          <a:bodyPr>
            <a:normAutofit/>
          </a:bodyPr>
          <a:lstStyle/>
          <a:p>
            <a:pPr lvl="0"/>
            <a:r>
              <a:rPr lang="en-US" sz="3200" dirty="0" smtClean="0"/>
              <a:t>Was it an anticipatory loss, crisis or trauma?</a:t>
            </a:r>
          </a:p>
          <a:p>
            <a:pPr lvl="0"/>
            <a:r>
              <a:rPr lang="en-US" sz="3200" dirty="0" smtClean="0"/>
              <a:t>Delayed Grief - Because of children or work </a:t>
            </a:r>
          </a:p>
          <a:p>
            <a:pPr lvl="0"/>
            <a:r>
              <a:rPr lang="en-US" sz="3200" dirty="0" smtClean="0"/>
              <a:t>Support – The Ten Day Syndrome</a:t>
            </a:r>
          </a:p>
        </p:txBody>
      </p:sp>
      <p:sp>
        <p:nvSpPr>
          <p:cNvPr id="2" name="Title 1"/>
          <p:cNvSpPr>
            <a:spLocks noGrp="1"/>
          </p:cNvSpPr>
          <p:nvPr>
            <p:ph type="title"/>
          </p:nvPr>
        </p:nvSpPr>
        <p:spPr>
          <a:xfrm>
            <a:off x="457200" y="457200"/>
            <a:ext cx="8229600" cy="1066800"/>
          </a:xfrm>
        </p:spPr>
        <p:txBody>
          <a:bodyPr/>
          <a:lstStyle/>
          <a:p>
            <a:r>
              <a:rPr lang="en-US" dirty="0" smtClean="0"/>
              <a:t>Death of a Spouse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25112"/>
          </a:xfrm>
        </p:spPr>
        <p:txBody>
          <a:bodyPr/>
          <a:lstStyle/>
          <a:p>
            <a:r>
              <a:rPr lang="en-US" sz="3200" dirty="0" smtClean="0"/>
              <a:t>Major Problems</a:t>
            </a:r>
          </a:p>
          <a:p>
            <a:pPr>
              <a:buNone/>
            </a:pPr>
            <a:r>
              <a:rPr lang="en-US" sz="3200" dirty="0" smtClean="0"/>
              <a:t>		Secondary Losses</a:t>
            </a:r>
          </a:p>
          <a:p>
            <a:pPr>
              <a:buNone/>
            </a:pPr>
            <a:r>
              <a:rPr lang="en-US" sz="3200" dirty="0" smtClean="0"/>
              <a:t>		Financial</a:t>
            </a:r>
          </a:p>
          <a:p>
            <a:pPr>
              <a:buNone/>
            </a:pPr>
            <a:r>
              <a:rPr lang="en-US" sz="3200" dirty="0" smtClean="0"/>
              <a:t>		Holiday</a:t>
            </a:r>
          </a:p>
          <a:p>
            <a:pPr>
              <a:buNone/>
            </a:pPr>
            <a:r>
              <a:rPr lang="en-US" sz="3200" dirty="0" smtClean="0"/>
              <a:t>		Significant Dates</a:t>
            </a:r>
          </a:p>
          <a:p>
            <a:pPr>
              <a:buNone/>
            </a:pPr>
            <a:r>
              <a:rPr lang="en-US" sz="3200" dirty="0" smtClean="0"/>
              <a:t>		Death of an ex-spouse</a:t>
            </a:r>
          </a:p>
          <a:p>
            <a:endParaRPr lang="en-US" dirty="0"/>
          </a:p>
        </p:txBody>
      </p:sp>
      <p:sp>
        <p:nvSpPr>
          <p:cNvPr id="2" name="Title 1"/>
          <p:cNvSpPr>
            <a:spLocks noGrp="1"/>
          </p:cNvSpPr>
          <p:nvPr>
            <p:ph type="title"/>
          </p:nvPr>
        </p:nvSpPr>
        <p:spPr>
          <a:xfrm>
            <a:off x="457200" y="685800"/>
            <a:ext cx="8229600" cy="914400"/>
          </a:xfrm>
        </p:spPr>
        <p:txBody>
          <a:bodyPr/>
          <a:lstStyle/>
          <a:p>
            <a:r>
              <a:rPr lang="en-US" dirty="0" smtClean="0"/>
              <a:t>Death of a Spouse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89120"/>
          </a:xfrm>
        </p:spPr>
        <p:txBody>
          <a:bodyPr>
            <a:normAutofit/>
          </a:bodyPr>
          <a:lstStyle/>
          <a:p>
            <a:pPr marL="514350" indent="-514350">
              <a:buNone/>
            </a:pPr>
            <a:r>
              <a:rPr lang="en-US" sz="3200" dirty="0" smtClean="0"/>
              <a:t>1. First finances</a:t>
            </a:r>
          </a:p>
          <a:p>
            <a:pPr>
              <a:buNone/>
            </a:pPr>
            <a:r>
              <a:rPr lang="en-US" sz="3200" dirty="0" smtClean="0"/>
              <a:t>2. List the essentials and the non-essentials</a:t>
            </a:r>
          </a:p>
          <a:p>
            <a:pPr>
              <a:buNone/>
            </a:pPr>
            <a:r>
              <a:rPr lang="en-US" sz="3200" dirty="0" smtClean="0"/>
              <a:t>3. List what I know how to do and what I don’t</a:t>
            </a:r>
          </a:p>
          <a:p>
            <a:pPr>
              <a:buNone/>
            </a:pPr>
            <a:r>
              <a:rPr lang="en-US" sz="3200" dirty="0" smtClean="0"/>
              <a:t>4. Help them handle the advice of others</a:t>
            </a:r>
          </a:p>
          <a:p>
            <a:pPr>
              <a:buNone/>
            </a:pPr>
            <a:r>
              <a:rPr lang="en-US" sz="3200" dirty="0" smtClean="0"/>
              <a:t>5. Help them handle the holidays</a:t>
            </a:r>
          </a:p>
          <a:p>
            <a:pPr>
              <a:buNone/>
            </a:pPr>
            <a:r>
              <a:rPr lang="en-US" sz="3200" dirty="0" smtClean="0"/>
              <a:t>6. Explanation letter – Change monthly or quarterly </a:t>
            </a:r>
          </a:p>
        </p:txBody>
      </p:sp>
      <p:sp>
        <p:nvSpPr>
          <p:cNvPr id="2" name="Title 1"/>
          <p:cNvSpPr>
            <a:spLocks noGrp="1"/>
          </p:cNvSpPr>
          <p:nvPr>
            <p:ph type="title"/>
          </p:nvPr>
        </p:nvSpPr>
        <p:spPr>
          <a:xfrm>
            <a:off x="457200" y="533400"/>
            <a:ext cx="8229600" cy="914400"/>
          </a:xfrm>
        </p:spPr>
        <p:txBody>
          <a:bodyPr/>
          <a:lstStyle/>
          <a:p>
            <a:r>
              <a:rPr lang="en-US" dirty="0" smtClean="0"/>
              <a:t>What to 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8131" name="Rectangle 3"/>
          <p:cNvSpPr>
            <a:spLocks noGrp="1" noChangeArrowheads="1"/>
          </p:cNvSpPr>
          <p:nvPr>
            <p:ph idx="1"/>
          </p:nvPr>
        </p:nvSpPr>
        <p:spPr/>
        <p:txBody>
          <a:bodyPr/>
          <a:lstStyle/>
          <a:p>
            <a:pPr eaLnBrk="1" hangingPunct="1">
              <a:defRPr/>
            </a:pPr>
            <a:endParaRPr lang="en-US">
              <a:solidFill>
                <a:srgbClr val="FFFFFF"/>
              </a:solidFill>
            </a:endParaRPr>
          </a:p>
          <a:p>
            <a:pPr eaLnBrk="1" hangingPunct="1">
              <a:defRPr/>
            </a:pPr>
            <a:endParaRPr lang="en-US">
              <a:solidFill>
                <a:srgbClr val="FFFFFF"/>
              </a:solidFill>
            </a:endParaRPr>
          </a:p>
        </p:txBody>
      </p:sp>
      <p:sp>
        <p:nvSpPr>
          <p:cNvPr id="10288136" name="Rectangle 8"/>
          <p:cNvSpPr>
            <a:spLocks noGrp="1" noChangeArrowheads="1"/>
          </p:cNvSpPr>
          <p:nvPr>
            <p:ph type="title"/>
          </p:nvPr>
        </p:nvSpPr>
        <p:spPr>
          <a:xfrm>
            <a:off x="0" y="182563"/>
            <a:ext cx="9144000" cy="914400"/>
          </a:xfrm>
        </p:spPr>
        <p:txBody>
          <a:bodyPr/>
          <a:lstStyle/>
          <a:p>
            <a:pPr eaLnBrk="1" hangingPunct="1">
              <a:defRPr/>
            </a:pPr>
            <a:endParaRPr lang="en-US"/>
          </a:p>
        </p:txBody>
      </p:sp>
      <p:sp>
        <p:nvSpPr>
          <p:cNvPr id="46084" name="Rectangle 13"/>
          <p:cNvSpPr>
            <a:spLocks noChangeArrowheads="1"/>
          </p:cNvSpPr>
          <p:nvPr/>
        </p:nvSpPr>
        <p:spPr bwMode="auto">
          <a:xfrm>
            <a:off x="1524000" y="1524000"/>
            <a:ext cx="3168650" cy="1066800"/>
          </a:xfrm>
          <a:prstGeom prst="rect">
            <a:avLst/>
          </a:prstGeom>
          <a:noFill/>
          <a:ln w="9525">
            <a:noFill/>
            <a:miter lim="800000"/>
            <a:headEnd/>
            <a:tailEnd/>
          </a:ln>
        </p:spPr>
        <p:txBody>
          <a:bodyPr wrap="none">
            <a:prstTxWarp prst="textNoShape">
              <a:avLst/>
            </a:prstTxWarp>
            <a:spAutoFit/>
          </a:bodyPr>
          <a:lstStyle/>
          <a:p>
            <a:pPr algn="ctr"/>
            <a:r>
              <a:rPr lang="en-US" sz="3200" b="1">
                <a:solidFill>
                  <a:schemeClr val="tx1"/>
                </a:solidFill>
                <a:effectLst/>
                <a:latin typeface="Times New Roman" charset="0"/>
              </a:rPr>
              <a:t>Floods</a:t>
            </a:r>
          </a:p>
          <a:p>
            <a:pPr algn="ctr"/>
            <a:r>
              <a:rPr lang="en-US" sz="3200" b="1">
                <a:solidFill>
                  <a:schemeClr val="tx1"/>
                </a:solidFill>
                <a:effectLst/>
                <a:latin typeface="Times New Roman" charset="0"/>
              </a:rPr>
              <a:t>It Overwhelms</a:t>
            </a:r>
          </a:p>
        </p:txBody>
      </p:sp>
      <p:grpSp>
        <p:nvGrpSpPr>
          <p:cNvPr id="2" name="Group 17"/>
          <p:cNvGrpSpPr>
            <a:grpSpLocks/>
          </p:cNvGrpSpPr>
          <p:nvPr/>
        </p:nvGrpSpPr>
        <p:grpSpPr bwMode="auto">
          <a:xfrm>
            <a:off x="381000" y="1295400"/>
            <a:ext cx="4810125" cy="5232400"/>
            <a:chOff x="528" y="864"/>
            <a:chExt cx="3030" cy="3296"/>
          </a:xfrm>
        </p:grpSpPr>
        <p:grpSp>
          <p:nvGrpSpPr>
            <p:cNvPr id="3" name="Group 12"/>
            <p:cNvGrpSpPr>
              <a:grpSpLocks/>
            </p:cNvGrpSpPr>
            <p:nvPr/>
          </p:nvGrpSpPr>
          <p:grpSpPr bwMode="auto">
            <a:xfrm>
              <a:off x="528" y="864"/>
              <a:ext cx="3030" cy="2355"/>
              <a:chOff x="2208" y="1053"/>
              <a:chExt cx="3030" cy="2355"/>
            </a:xfrm>
          </p:grpSpPr>
          <p:pic>
            <p:nvPicPr>
              <p:cNvPr id="10288134" name="Picture 6" descr="scan0002"/>
              <p:cNvPicPr preferRelativeResize="0">
                <a:picLocks noChangeAspect="1" noChangeArrowheads="1"/>
              </p:cNvPicPr>
              <p:nvPr/>
            </p:nvPicPr>
            <p:blipFill>
              <a:blip r:embed="rId3" cstate="print"/>
              <a:srcRect l="3473" t="5235" r="5208" b="8727"/>
              <a:stretch>
                <a:fillRect/>
              </a:stretch>
            </p:blipFill>
            <p:spPr bwMode="auto">
              <a:xfrm>
                <a:off x="2208" y="1056"/>
                <a:ext cx="3030" cy="2352"/>
              </a:xfrm>
              <a:prstGeom prst="rect">
                <a:avLst/>
              </a:prstGeom>
              <a:noFill/>
              <a:ln w="9525">
                <a:noFill/>
                <a:miter lim="800000"/>
                <a:headEnd/>
                <a:tailEnd/>
              </a:ln>
              <a:effectLst>
                <a:outerShdw dist="38099" dir="2700000" algn="ctr" rotWithShape="0">
                  <a:srgbClr val="000000"/>
                </a:outerShdw>
              </a:effectLst>
            </p:spPr>
          </p:pic>
          <p:sp>
            <p:nvSpPr>
              <p:cNvPr id="10288137" name="Rectangle 9"/>
              <p:cNvSpPr>
                <a:spLocks noChangeArrowheads="1"/>
              </p:cNvSpPr>
              <p:nvPr/>
            </p:nvSpPr>
            <p:spPr bwMode="auto">
              <a:xfrm>
                <a:off x="2208" y="1056"/>
                <a:ext cx="272" cy="365"/>
              </a:xfrm>
              <a:prstGeom prst="rect">
                <a:avLst/>
              </a:prstGeom>
              <a:noFill/>
              <a:ln w="9525">
                <a:noFill/>
                <a:miter lim="800000"/>
                <a:headEnd/>
                <a:tailEnd/>
              </a:ln>
              <a:effectLst>
                <a:outerShdw dist="38099" dir="2700000" algn="ctr" rotWithShape="0">
                  <a:srgbClr val="000000"/>
                </a:outerShdw>
              </a:effectLst>
            </p:spPr>
            <p:txBody>
              <a:bodyPr wrap="none">
                <a:prstTxWarp prst="textNoShape">
                  <a:avLst/>
                </a:prstTxWarp>
                <a:spAutoFit/>
              </a:bodyPr>
              <a:lstStyle/>
              <a:p>
                <a:pPr>
                  <a:defRPr/>
                </a:pPr>
                <a:r>
                  <a:rPr lang="en-US" sz="3200">
                    <a:solidFill>
                      <a:schemeClr val="tx1"/>
                    </a:solidFill>
                    <a:effectLst/>
                    <a:latin typeface="Times New Roman" charset="0"/>
                  </a:rPr>
                  <a:t>L</a:t>
                </a:r>
                <a:endParaRPr lang="en-US">
                  <a:effectLst/>
                  <a:latin typeface="Times New Roman" charset="0"/>
                </a:endParaRPr>
              </a:p>
            </p:txBody>
          </p:sp>
          <p:sp>
            <p:nvSpPr>
              <p:cNvPr id="10288138" name="Rectangle 10"/>
              <p:cNvSpPr>
                <a:spLocks noChangeArrowheads="1"/>
              </p:cNvSpPr>
              <p:nvPr/>
            </p:nvSpPr>
            <p:spPr bwMode="auto">
              <a:xfrm>
                <a:off x="4896" y="1053"/>
                <a:ext cx="336" cy="365"/>
              </a:xfrm>
              <a:prstGeom prst="rect">
                <a:avLst/>
              </a:prstGeom>
              <a:noFill/>
              <a:ln w="9525">
                <a:noFill/>
                <a:miter lim="800000"/>
                <a:headEnd/>
                <a:tailEnd/>
              </a:ln>
              <a:effectLst>
                <a:outerShdw dist="38099" dir="2700000" algn="ctr" rotWithShape="0">
                  <a:srgbClr val="000000"/>
                </a:outerShdw>
              </a:effectLst>
            </p:spPr>
            <p:txBody>
              <a:bodyPr>
                <a:prstTxWarp prst="textNoShape">
                  <a:avLst/>
                </a:prstTxWarp>
                <a:spAutoFit/>
              </a:bodyPr>
              <a:lstStyle/>
              <a:p>
                <a:pPr>
                  <a:defRPr/>
                </a:pPr>
                <a:r>
                  <a:rPr lang="en-US" sz="3200">
                    <a:solidFill>
                      <a:schemeClr val="tx1"/>
                    </a:solidFill>
                    <a:effectLst/>
                    <a:latin typeface="Times New Roman" charset="0"/>
                  </a:rPr>
                  <a:t>R</a:t>
                </a:r>
              </a:p>
            </p:txBody>
          </p:sp>
        </p:grpSp>
        <p:sp>
          <p:nvSpPr>
            <p:cNvPr id="10288142" name="Rectangle 14"/>
            <p:cNvSpPr>
              <a:spLocks noChangeArrowheads="1"/>
            </p:cNvSpPr>
            <p:nvPr/>
          </p:nvSpPr>
          <p:spPr bwMode="auto">
            <a:xfrm>
              <a:off x="1392" y="3264"/>
              <a:ext cx="1152" cy="896"/>
            </a:xfrm>
            <a:prstGeom prst="rect">
              <a:avLst/>
            </a:prstGeom>
            <a:noFill/>
            <a:ln w="9525">
              <a:noFill/>
              <a:miter lim="800000"/>
              <a:headEnd/>
              <a:tailEnd/>
            </a:ln>
            <a:effectLst>
              <a:outerShdw dist="38099" dir="2700000" algn="ctr" rotWithShape="0">
                <a:srgbClr val="000000"/>
              </a:outerShdw>
            </a:effectLst>
          </p:spPr>
          <p:txBody>
            <a:bodyPr>
              <a:prstTxWarp prst="textNoShape">
                <a:avLst/>
              </a:prstTxWarp>
              <a:spAutoFit/>
            </a:bodyPr>
            <a:lstStyle/>
            <a:p>
              <a:pPr algn="ctr">
                <a:lnSpc>
                  <a:spcPct val="90000"/>
                </a:lnSpc>
                <a:defRPr/>
              </a:pPr>
              <a:r>
                <a:rPr lang="en-US" sz="3200" dirty="0">
                  <a:effectLst/>
                  <a:latin typeface="Optima" charset="0"/>
                </a:rPr>
                <a:t>Loss</a:t>
              </a:r>
            </a:p>
            <a:p>
              <a:pPr algn="ctr">
                <a:lnSpc>
                  <a:spcPct val="90000"/>
                </a:lnSpc>
                <a:defRPr/>
              </a:pPr>
              <a:r>
                <a:rPr lang="en-US" sz="3200" dirty="0">
                  <a:effectLst/>
                  <a:latin typeface="Optima" charset="0"/>
                </a:rPr>
                <a:t>Crisis</a:t>
              </a:r>
            </a:p>
            <a:p>
              <a:pPr algn="ctr">
                <a:lnSpc>
                  <a:spcPct val="90000"/>
                </a:lnSpc>
                <a:defRPr/>
              </a:pPr>
              <a:r>
                <a:rPr lang="en-US" sz="3200" b="1" dirty="0">
                  <a:solidFill>
                    <a:srgbClr val="FFFF66"/>
                  </a:solidFill>
                  <a:effectLst/>
                  <a:latin typeface="Optima" charset="0"/>
                </a:rPr>
                <a:t>Trauma</a:t>
              </a:r>
            </a:p>
          </p:txBody>
        </p:sp>
      </p:grpSp>
      <p:sp>
        <p:nvSpPr>
          <p:cNvPr id="46086" name="Rectangle 15"/>
          <p:cNvSpPr>
            <a:spLocks noChangeArrowheads="1"/>
          </p:cNvSpPr>
          <p:nvPr/>
        </p:nvSpPr>
        <p:spPr bwMode="auto">
          <a:xfrm>
            <a:off x="2794000" y="5389563"/>
            <a:ext cx="184150" cy="641350"/>
          </a:xfrm>
          <a:prstGeom prst="rect">
            <a:avLst/>
          </a:prstGeom>
          <a:noFill/>
          <a:ln w="9525">
            <a:noFill/>
            <a:miter lim="800000"/>
            <a:headEnd/>
            <a:tailEnd/>
          </a:ln>
        </p:spPr>
        <p:txBody>
          <a:bodyPr wrap="none">
            <a:prstTxWarp prst="textNoShape">
              <a:avLst/>
            </a:prstTxWarp>
            <a:spAutoFit/>
          </a:bodyPr>
          <a:lstStyle/>
          <a:p>
            <a:endParaRPr lang="en-US">
              <a:effectLst/>
            </a:endParaRPr>
          </a:p>
        </p:txBody>
      </p:sp>
      <p:sp>
        <p:nvSpPr>
          <p:cNvPr id="10288144" name="Rectangle 16"/>
          <p:cNvSpPr>
            <a:spLocks noChangeArrowheads="1"/>
          </p:cNvSpPr>
          <p:nvPr/>
        </p:nvSpPr>
        <p:spPr bwMode="auto">
          <a:xfrm>
            <a:off x="5375275" y="1371600"/>
            <a:ext cx="3768725" cy="3970318"/>
          </a:xfrm>
          <a:prstGeom prst="rect">
            <a:avLst/>
          </a:prstGeom>
          <a:noFill/>
          <a:ln w="9525">
            <a:noFill/>
            <a:miter lim="800000"/>
            <a:headEnd/>
            <a:tailEnd/>
          </a:ln>
          <a:effectLst>
            <a:outerShdw dist="38099" dir="2700000" algn="ctr" rotWithShape="0">
              <a:srgbClr val="000000"/>
            </a:outerShdw>
          </a:effectLst>
        </p:spPr>
        <p:txBody>
          <a:bodyPr wrap="square">
            <a:prstTxWarp prst="textNoShape">
              <a:avLst/>
            </a:prstTxWarp>
            <a:spAutoFit/>
          </a:bodyPr>
          <a:lstStyle/>
          <a:p>
            <a:pPr algn="ctr">
              <a:defRPr/>
            </a:pPr>
            <a:r>
              <a:rPr lang="en-US" sz="2800" dirty="0">
                <a:solidFill>
                  <a:srgbClr val="FFFF66"/>
                </a:solidFill>
                <a:effectLst/>
                <a:latin typeface="Optima" charset="0"/>
              </a:rPr>
              <a:t>Trauma</a:t>
            </a:r>
            <a:endParaRPr lang="en-US" sz="2800" dirty="0">
              <a:effectLst/>
              <a:latin typeface="Optima" charset="0"/>
            </a:endParaRPr>
          </a:p>
          <a:p>
            <a:pPr>
              <a:defRPr/>
            </a:pPr>
            <a:r>
              <a:rPr lang="en-US" sz="2800" dirty="0" smtClean="0">
                <a:effectLst/>
                <a:latin typeface="Optima" charset="0"/>
              </a:rPr>
              <a:t>May </a:t>
            </a:r>
            <a:r>
              <a:rPr lang="en-US" sz="2800" dirty="0">
                <a:effectLst/>
                <a:latin typeface="Optima" charset="0"/>
              </a:rPr>
              <a:t>change brain chemistry. Memory deficit. Damage</a:t>
            </a:r>
          </a:p>
          <a:p>
            <a:pPr>
              <a:defRPr/>
            </a:pPr>
            <a:r>
              <a:rPr lang="en-US" sz="2800" dirty="0">
                <a:effectLst/>
                <a:latin typeface="Optima" charset="0"/>
              </a:rPr>
              <a:t>to brain structure</a:t>
            </a:r>
            <a:r>
              <a:rPr lang="en-US" sz="2800" dirty="0" smtClean="0">
                <a:effectLst/>
                <a:latin typeface="Optima" charset="0"/>
              </a:rPr>
              <a:t>. Trauma separates the  left and the right side of the brain.</a:t>
            </a:r>
            <a:endParaRPr lang="en-US" sz="2800" dirty="0">
              <a:effectLst/>
              <a:latin typeface="Optima" charset="0"/>
            </a:endParaRPr>
          </a:p>
          <a:p>
            <a:pPr>
              <a:defRPr/>
            </a:pPr>
            <a:endParaRPr lang="en-US" sz="2800" dirty="0">
              <a:effectLst/>
              <a:latin typeface="Optima" charset="0"/>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a:buNone/>
            </a:pPr>
            <a:r>
              <a:rPr lang="en-US" sz="3200" dirty="0" smtClean="0"/>
              <a:t>7. Identify safe people </a:t>
            </a:r>
          </a:p>
          <a:p>
            <a:pPr>
              <a:buNone/>
            </a:pPr>
            <a:r>
              <a:rPr lang="en-US" sz="3200" dirty="0" smtClean="0"/>
              <a:t>8. Set up a team of people – Different each month </a:t>
            </a:r>
          </a:p>
          <a:p>
            <a:pPr>
              <a:buNone/>
            </a:pPr>
            <a:r>
              <a:rPr lang="en-US" sz="3200" dirty="0" smtClean="0"/>
              <a:t>9. Handle the feelings</a:t>
            </a:r>
          </a:p>
          <a:p>
            <a:pPr>
              <a:buNone/>
            </a:pPr>
            <a:r>
              <a:rPr lang="en-US" sz="3200" dirty="0" smtClean="0"/>
              <a:t>10. Help them learn to live “without”</a:t>
            </a:r>
          </a:p>
          <a:p>
            <a:pPr>
              <a:buNone/>
            </a:pPr>
            <a:r>
              <a:rPr lang="en-US" sz="3200" dirty="0" smtClean="0"/>
              <a:t>11. Develop a new relationship</a:t>
            </a:r>
          </a:p>
          <a:p>
            <a:pPr>
              <a:buNone/>
            </a:pPr>
            <a:r>
              <a:rPr lang="en-US" sz="3200" dirty="0" smtClean="0"/>
              <a:t>What will you continue do to and what will change?</a:t>
            </a:r>
          </a:p>
          <a:p>
            <a:pPr>
              <a:buNone/>
            </a:pPr>
            <a:r>
              <a:rPr lang="en-US" sz="3200" dirty="0" smtClean="0"/>
              <a:t>12. Secondary losses</a:t>
            </a:r>
            <a:endParaRPr lang="en-US" sz="3200" dirty="0"/>
          </a:p>
        </p:txBody>
      </p:sp>
      <p:sp>
        <p:nvSpPr>
          <p:cNvPr id="2" name="Title 1"/>
          <p:cNvSpPr>
            <a:spLocks noGrp="1"/>
          </p:cNvSpPr>
          <p:nvPr>
            <p:ph type="title"/>
          </p:nvPr>
        </p:nvSpPr>
        <p:spPr>
          <a:xfrm>
            <a:off x="533400" y="609600"/>
            <a:ext cx="8229600" cy="838200"/>
          </a:xfrm>
        </p:spPr>
        <p:txBody>
          <a:bodyPr/>
          <a:lstStyle/>
          <a:p>
            <a:r>
              <a:rPr lang="en-US" dirty="0" smtClean="0"/>
              <a:t>What to Do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25112"/>
          </a:xfrm>
        </p:spPr>
        <p:txBody>
          <a:bodyPr>
            <a:normAutofit/>
          </a:bodyPr>
          <a:lstStyle/>
          <a:p>
            <a:pPr>
              <a:buNone/>
            </a:pPr>
            <a:r>
              <a:rPr lang="en-US" sz="3200" dirty="0" smtClean="0"/>
              <a:t>13. Journals</a:t>
            </a:r>
          </a:p>
          <a:p>
            <a:pPr>
              <a:buNone/>
            </a:pPr>
            <a:r>
              <a:rPr lang="en-US" sz="3200" dirty="0" smtClean="0"/>
              <a:t>Helpful Suggestions</a:t>
            </a:r>
          </a:p>
          <a:p>
            <a:r>
              <a:rPr lang="en-US" sz="3200" dirty="0" smtClean="0"/>
              <a:t>Begin journaling about your deceased spouse by responding to the following questions:</a:t>
            </a:r>
          </a:p>
          <a:p>
            <a:pPr lvl="0"/>
            <a:r>
              <a:rPr lang="en-US" sz="3200" dirty="0" smtClean="0"/>
              <a:t>What do I miss most about my spouse?</a:t>
            </a:r>
          </a:p>
          <a:p>
            <a:pPr lvl="0"/>
            <a:r>
              <a:rPr lang="en-US" sz="3200" dirty="0" smtClean="0"/>
              <a:t>What do I wish I had asked or said to my spouse?</a:t>
            </a:r>
          </a:p>
        </p:txBody>
      </p:sp>
      <p:sp>
        <p:nvSpPr>
          <p:cNvPr id="2" name="Title 1"/>
          <p:cNvSpPr>
            <a:spLocks noGrp="1"/>
          </p:cNvSpPr>
          <p:nvPr>
            <p:ph type="title"/>
          </p:nvPr>
        </p:nvSpPr>
        <p:spPr>
          <a:xfrm>
            <a:off x="381000" y="457200"/>
            <a:ext cx="8229600" cy="1143000"/>
          </a:xfrm>
        </p:spPr>
        <p:txBody>
          <a:bodyPr/>
          <a:lstStyle/>
          <a:p>
            <a:r>
              <a:rPr lang="en-US" dirty="0" smtClean="0"/>
              <a:t>What to 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p:spPr>
        <p:txBody>
          <a:bodyPr>
            <a:normAutofit/>
          </a:bodyPr>
          <a:lstStyle/>
          <a:p>
            <a:pPr lvl="0"/>
            <a:r>
              <a:rPr lang="en-US" sz="3200" dirty="0" smtClean="0"/>
              <a:t>What do I wish I had done or not done?</a:t>
            </a:r>
          </a:p>
          <a:p>
            <a:pPr lvl="0"/>
            <a:r>
              <a:rPr lang="en-US" sz="3200" dirty="0" smtClean="0"/>
              <a:t>What do I wish my spouse had said or not said?</a:t>
            </a:r>
          </a:p>
          <a:p>
            <a:pPr lvl="0"/>
            <a:r>
              <a:rPr lang="en-US" sz="3200" dirty="0" smtClean="0"/>
              <a:t>What did I value most about our relationship?</a:t>
            </a:r>
          </a:p>
          <a:p>
            <a:pPr lvl="0"/>
            <a:r>
              <a:rPr lang="en-US" sz="3200" dirty="0" smtClean="0"/>
              <a:t>What was hurtful or angering about our relationship?</a:t>
            </a:r>
          </a:p>
        </p:txBody>
      </p:sp>
      <p:sp>
        <p:nvSpPr>
          <p:cNvPr id="2" name="Title 1"/>
          <p:cNvSpPr>
            <a:spLocks noGrp="1"/>
          </p:cNvSpPr>
          <p:nvPr>
            <p:ph type="title"/>
          </p:nvPr>
        </p:nvSpPr>
        <p:spPr>
          <a:xfrm>
            <a:off x="457200" y="457200"/>
            <a:ext cx="8229600" cy="1066800"/>
          </a:xfrm>
        </p:spPr>
        <p:txBody>
          <a:bodyPr/>
          <a:lstStyle/>
          <a:p>
            <a:r>
              <a:rPr lang="en-US" dirty="0" smtClean="0"/>
              <a:t>What to Do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25112"/>
          </a:xfrm>
        </p:spPr>
        <p:txBody>
          <a:bodyPr/>
          <a:lstStyle/>
          <a:p>
            <a:pPr lvl="0"/>
            <a:r>
              <a:rPr lang="en-US" sz="3200" dirty="0" smtClean="0"/>
              <a:t>What special memories do I have of my spouse and what memories will I keep alive?</a:t>
            </a:r>
          </a:p>
          <a:p>
            <a:pPr lvl="0"/>
            <a:r>
              <a:rPr lang="en-US" sz="3200" dirty="0" smtClean="0"/>
              <a:t>What will I take with me as a part of my spouse and our relationship to cherish?</a:t>
            </a:r>
          </a:p>
          <a:p>
            <a:pPr lvl="0"/>
            <a:r>
              <a:rPr lang="en-US" sz="3200" dirty="0" smtClean="0"/>
              <a:t>What living situation is difficult to deal with now without my spouse?</a:t>
            </a:r>
          </a:p>
          <a:p>
            <a:endParaRPr lang="en-US" dirty="0"/>
          </a:p>
        </p:txBody>
      </p:sp>
      <p:sp>
        <p:nvSpPr>
          <p:cNvPr id="2" name="Title 1"/>
          <p:cNvSpPr>
            <a:spLocks noGrp="1"/>
          </p:cNvSpPr>
          <p:nvPr>
            <p:ph type="title"/>
          </p:nvPr>
        </p:nvSpPr>
        <p:spPr>
          <a:xfrm>
            <a:off x="381000" y="533400"/>
            <a:ext cx="8229600" cy="914400"/>
          </a:xfrm>
        </p:spPr>
        <p:txBody>
          <a:bodyPr/>
          <a:lstStyle/>
          <a:p>
            <a:r>
              <a:rPr lang="en-US" dirty="0" smtClean="0"/>
              <a:t>What to 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24400"/>
          </a:xfrm>
        </p:spPr>
        <p:txBody>
          <a:bodyPr>
            <a:noAutofit/>
          </a:bodyPr>
          <a:lstStyle/>
          <a:p>
            <a:pPr>
              <a:buNone/>
            </a:pPr>
            <a:r>
              <a:rPr lang="en-US" sz="3200" dirty="0" smtClean="0"/>
              <a:t>14. A “Letting Go” prayer </a:t>
            </a:r>
          </a:p>
          <a:p>
            <a:r>
              <a:rPr lang="en-US" sz="3200" dirty="0" smtClean="0"/>
              <a:t>	Help them say goodbye</a:t>
            </a:r>
          </a:p>
          <a:p>
            <a:pPr>
              <a:buNone/>
            </a:pPr>
            <a:r>
              <a:rPr lang="en-US" sz="3200" dirty="0" smtClean="0"/>
              <a:t>15. Watch out for premature relationships </a:t>
            </a:r>
          </a:p>
          <a:p>
            <a:pPr>
              <a:buNone/>
            </a:pPr>
            <a:r>
              <a:rPr lang="en-US" sz="3200" dirty="0" smtClean="0"/>
              <a:t>16. Determine who you are now</a:t>
            </a:r>
          </a:p>
          <a:p>
            <a:r>
              <a:rPr lang="en-US" sz="3200" dirty="0" smtClean="0"/>
              <a:t>	Who am I by myself?	</a:t>
            </a:r>
          </a:p>
          <a:p>
            <a:r>
              <a:rPr lang="en-US" sz="3200" dirty="0" smtClean="0"/>
              <a:t>	Who am I right now?</a:t>
            </a:r>
          </a:p>
          <a:p>
            <a:r>
              <a:rPr lang="en-US" sz="3200" dirty="0" smtClean="0"/>
              <a:t>	Where do I want to be?</a:t>
            </a:r>
          </a:p>
          <a:p>
            <a:r>
              <a:rPr lang="en-US" sz="3200" dirty="0" smtClean="0"/>
              <a:t>	What do I want for myself out of life?</a:t>
            </a:r>
          </a:p>
          <a:p>
            <a:endParaRPr lang="en-US" sz="3200" dirty="0"/>
          </a:p>
        </p:txBody>
      </p:sp>
      <p:sp>
        <p:nvSpPr>
          <p:cNvPr id="2" name="Title 1"/>
          <p:cNvSpPr>
            <a:spLocks noGrp="1"/>
          </p:cNvSpPr>
          <p:nvPr>
            <p:ph type="title"/>
          </p:nvPr>
        </p:nvSpPr>
        <p:spPr>
          <a:xfrm>
            <a:off x="381000" y="381000"/>
            <a:ext cx="8229600" cy="990600"/>
          </a:xfrm>
        </p:spPr>
        <p:txBody>
          <a:bodyPr/>
          <a:lstStyle/>
          <a:p>
            <a:r>
              <a:rPr lang="en-US" dirty="0" smtClean="0"/>
              <a:t>What to 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t>“You turned my wailing into dancing; you removed my sackcloth and clothed me with joy, that my heart may sing to you and not be silent. O Lord my God, I will give you thanks forever” 	(Ps. 30:11-12)</a:t>
            </a:r>
          </a:p>
          <a:p>
            <a:endParaRPr lang="en-US" dirty="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905000" y="457200"/>
            <a:ext cx="4635500" cy="60554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sz="3400" dirty="0" smtClean="0"/>
              <a:t>Counselor: I’ll let you begin where you’re comfortable, Eve.</a:t>
            </a:r>
          </a:p>
          <a:p>
            <a:pPr>
              <a:buNone/>
            </a:pPr>
            <a:endParaRPr lang="en-US" sz="3400" dirty="0" smtClean="0"/>
          </a:p>
          <a:p>
            <a:pPr>
              <a:buNone/>
            </a:pPr>
            <a:r>
              <a:rPr lang="en-US" sz="3400" dirty="0" smtClean="0"/>
              <a:t>	Eve: This is a bit of a recent loss. (pause) In November, November 5</a:t>
            </a:r>
            <a:r>
              <a:rPr lang="en-US" sz="3400" baseline="30000" dirty="0" smtClean="0"/>
              <a:t>th</a:t>
            </a:r>
            <a:r>
              <a:rPr lang="en-US" sz="3400" dirty="0" smtClean="0"/>
              <a:t> I lost a very, very close friend. It was from the swine flu. It was a very sudden loss, unexpected. And we had recently had a disagreement. So I blame myself. Somehow I felt responsible, so that made it harder, because I wasn’t there to encourage proper medical care and that sort of thing. (speaking slowly and softly)</a:t>
            </a:r>
          </a:p>
          <a:p>
            <a:pPr>
              <a:buNone/>
            </a:pPr>
            <a:r>
              <a:rPr lang="en-US" dirty="0" smtClean="0"/>
              <a:t> </a:t>
            </a:r>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Counselor: So you’re taking on some real responsibility for this person’s death.</a:t>
            </a:r>
          </a:p>
          <a:p>
            <a:pPr>
              <a:buNone/>
            </a:pPr>
            <a:r>
              <a:rPr lang="en-US" dirty="0" smtClean="0"/>
              <a:t>	</a:t>
            </a:r>
          </a:p>
          <a:p>
            <a:pPr>
              <a:buNone/>
            </a:pPr>
            <a:r>
              <a:rPr lang="en-US" dirty="0" smtClean="0"/>
              <a:t>	Eve: Yes…yes</a:t>
            </a:r>
          </a:p>
          <a:p>
            <a:pPr>
              <a:buNone/>
            </a:pPr>
            <a:endParaRPr lang="en-US" dirty="0" smtClean="0"/>
          </a:p>
          <a:p>
            <a:pPr>
              <a:buNone/>
            </a:pPr>
            <a:r>
              <a:rPr lang="en-US" dirty="0" smtClean="0"/>
              <a:t>	Counselor: And what was this person’s name.</a:t>
            </a:r>
          </a:p>
          <a:p>
            <a:pPr>
              <a:buNone/>
            </a:pPr>
            <a:r>
              <a:rPr lang="en-US" dirty="0" smtClean="0"/>
              <a:t> </a:t>
            </a:r>
          </a:p>
          <a:p>
            <a:pPr>
              <a:buNone/>
            </a:pPr>
            <a:r>
              <a:rPr lang="en-US" dirty="0" smtClean="0"/>
              <a:t>	Eve: His name was Warren. </a:t>
            </a:r>
          </a:p>
          <a:p>
            <a:pPr>
              <a:buNone/>
            </a:pPr>
            <a:r>
              <a:rPr lang="en-US" dirty="0" smtClean="0"/>
              <a:t> </a:t>
            </a:r>
          </a:p>
          <a:p>
            <a:pPr>
              <a:buNone/>
            </a:pPr>
            <a:r>
              <a:rPr lang="en-US" dirty="0" smtClean="0"/>
              <a:t>	Counselor: Warren</a:t>
            </a:r>
          </a:p>
          <a:p>
            <a:pPr>
              <a:buNone/>
            </a:pPr>
            <a:r>
              <a:rPr lang="en-US" dirty="0" smtClean="0"/>
              <a:t> </a:t>
            </a:r>
          </a:p>
          <a:p>
            <a:pPr>
              <a:buNone/>
            </a:pP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sz="2800" dirty="0" smtClean="0"/>
              <a:t>Eve: And they didn’t go to the doctor soon enough and I felt like that was the reason that he died. So it’s been very difficult. I can’t… I know logically I’m not responsible, but internally I was thinking, I keep telling myself, “If only this…” I reenacted making contact in time to say, “Oh, are you sick? You should go to the doctor.”</a:t>
            </a:r>
          </a:p>
          <a:p>
            <a:pPr>
              <a:buNone/>
            </a:pPr>
            <a:r>
              <a:rPr lang="en-US" sz="2800" dirty="0" smtClean="0"/>
              <a:t>	 </a:t>
            </a:r>
          </a:p>
          <a:p>
            <a:pPr>
              <a:buNone/>
            </a:pPr>
            <a:r>
              <a:rPr lang="en-US" sz="2800" dirty="0" smtClean="0"/>
              <a:t>	Counselor: So your mind is telling you one thing, but your heart seems to be overriding that and you’re taking on that responsibility? (tentative)</a:t>
            </a:r>
          </a:p>
          <a:p>
            <a:pPr>
              <a:buNone/>
            </a:pPr>
            <a:r>
              <a:rPr lang="en-US" sz="2800" dirty="0" smtClean="0"/>
              <a:t> </a:t>
            </a:r>
          </a:p>
          <a:p>
            <a:pPr>
              <a:buNone/>
            </a:pPr>
            <a:r>
              <a:rPr lang="en-US" sz="2800" dirty="0" smtClean="0"/>
              <a:t>	Eve: I am</a:t>
            </a:r>
          </a:p>
          <a:p>
            <a:pPr>
              <a:buNone/>
            </a:pP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72000"/>
          </a:xfrm>
        </p:spPr>
        <p:txBody>
          <a:bodyPr>
            <a:normAutofit/>
          </a:bodyPr>
          <a:lstStyle/>
          <a:p>
            <a:pPr lvl="0">
              <a:buNone/>
            </a:pPr>
            <a:r>
              <a:rPr lang="en-US" dirty="0" smtClean="0"/>
              <a:t>1. </a:t>
            </a:r>
            <a:r>
              <a:rPr lang="en-US" sz="3200" dirty="0" smtClean="0"/>
              <a:t>Real or Material</a:t>
            </a:r>
          </a:p>
          <a:p>
            <a:pPr>
              <a:buNone/>
            </a:pPr>
            <a:r>
              <a:rPr lang="en-US" sz="3200" dirty="0" smtClean="0"/>
              <a:t>	First loss as a child</a:t>
            </a:r>
          </a:p>
          <a:p>
            <a:pPr>
              <a:buNone/>
            </a:pPr>
            <a:r>
              <a:rPr lang="en-US" sz="3200" dirty="0" smtClean="0"/>
              <a:t>	Many are replaceable which could mask the grief reaction</a:t>
            </a:r>
          </a:p>
          <a:p>
            <a:pPr>
              <a:buNone/>
            </a:pPr>
            <a:endParaRPr lang="en-US" dirty="0" smtClean="0"/>
          </a:p>
        </p:txBody>
      </p:sp>
      <p:sp>
        <p:nvSpPr>
          <p:cNvPr id="2" name="Title 1"/>
          <p:cNvSpPr>
            <a:spLocks noGrp="1"/>
          </p:cNvSpPr>
          <p:nvPr>
            <p:ph type="title"/>
          </p:nvPr>
        </p:nvSpPr>
        <p:spPr>
          <a:xfrm>
            <a:off x="304800" y="609600"/>
            <a:ext cx="8229600" cy="914400"/>
          </a:xfrm>
        </p:spPr>
        <p:txBody>
          <a:bodyPr>
            <a:normAutofit/>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Counselor: And when you reenact this in your mind, how does that leave you?</a:t>
            </a:r>
          </a:p>
          <a:p>
            <a:pPr>
              <a:buNone/>
            </a:pPr>
            <a:r>
              <a:rPr lang="en-US" dirty="0" smtClean="0"/>
              <a:t> </a:t>
            </a:r>
          </a:p>
          <a:p>
            <a:pPr>
              <a:buNone/>
            </a:pPr>
            <a:r>
              <a:rPr lang="en-US" dirty="0" smtClean="0"/>
              <a:t>	Eve: Oh, I feel terrible. I feel so guilty, I feel lost and sad. I started to get migraine headaches. I realized was punishing myself each time I’d think it.</a:t>
            </a:r>
          </a:p>
          <a:p>
            <a:endParaRPr lang="en-US" dirty="0" smtClean="0"/>
          </a:p>
          <a:p>
            <a:pPr>
              <a:buNone/>
            </a:pPr>
            <a:r>
              <a:rPr lang="en-US" dirty="0" smtClean="0"/>
              <a:t>	Counselor: How long did you know Warren?</a:t>
            </a:r>
          </a:p>
          <a:p>
            <a:pPr>
              <a:buNone/>
            </a:pPr>
            <a:r>
              <a:rPr lang="en-US" dirty="0" smtClean="0"/>
              <a:t>	 </a:t>
            </a:r>
          </a:p>
          <a:p>
            <a:pPr>
              <a:buNone/>
            </a:pPr>
            <a:r>
              <a:rPr lang="en-US" dirty="0" smtClean="0"/>
              <a:t>	Eve: Probably 32 years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lstStyle/>
          <a:p>
            <a:pPr>
              <a:buNone/>
            </a:pPr>
            <a:r>
              <a:rPr lang="en-US" dirty="0" smtClean="0"/>
              <a:t>	Counselor: So it was a long relationship</a:t>
            </a:r>
          </a:p>
          <a:p>
            <a:pPr>
              <a:buNone/>
            </a:pPr>
            <a:r>
              <a:rPr lang="en-US" dirty="0" smtClean="0"/>
              <a:t> </a:t>
            </a:r>
          </a:p>
          <a:p>
            <a:pPr>
              <a:buNone/>
            </a:pPr>
            <a:r>
              <a:rPr lang="en-US" dirty="0" smtClean="0"/>
              <a:t>	Eve: A long friendship…very long friendship. Very long (voice trails off)</a:t>
            </a:r>
          </a:p>
          <a:p>
            <a:pPr>
              <a:buNone/>
            </a:pPr>
            <a:r>
              <a:rPr lang="en-US" dirty="0" smtClean="0"/>
              <a:t> </a:t>
            </a:r>
          </a:p>
          <a:p>
            <a:pPr>
              <a:buNone/>
            </a:pPr>
            <a:r>
              <a:rPr lang="en-US" dirty="0" smtClean="0"/>
              <a:t>	Counselor: And you’re thinking if we haven’t had this riff then I could have saved him.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a:xfrm>
            <a:off x="457200" y="1828800"/>
            <a:ext cx="8229600" cy="4541520"/>
          </a:xfrm>
        </p:spPr>
        <p:txBody>
          <a:bodyPr>
            <a:normAutofit lnSpcReduction="10000"/>
          </a:bodyPr>
          <a:lstStyle/>
          <a:p>
            <a:pPr>
              <a:buNone/>
            </a:pPr>
            <a:r>
              <a:rPr lang="en-US" dirty="0" smtClean="0"/>
              <a:t>	Eve: Right, I had tried to get back in touch but by then I didn’t know he was sick. I actually heard about it accidentally. Someone who knew I knew him said, “You know Warren’s in ICU how’s he doing?” I said, “Oh, I don’t know.” I was in shock, I couldn’t believe he’d had been there for 17 days before I heard. And he was all alone during his illness part. So, waited to go to the doctor to the last minute to go to the doctor and it was too late.</a:t>
            </a:r>
          </a:p>
          <a:p>
            <a:pPr>
              <a:buNone/>
            </a:pPr>
            <a:r>
              <a:rPr lang="en-US" dirty="0" smtClean="0"/>
              <a:t>	 </a:t>
            </a:r>
          </a:p>
          <a:p>
            <a:pPr>
              <a:buNone/>
            </a:pPr>
            <a:r>
              <a:rPr lang="en-US" dirty="0" smtClean="0"/>
              <a:t>	Counselor: You’re thinking I could have prevented this from happening.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sz="3100" dirty="0" smtClean="0"/>
              <a:t>Eve: Yeah, I think that over and over and over. And I know he probably wouldn’t have even listened to me. He was a very stubborn person, very stubborn because his son was living with him and he wouldn’t listen to anybody.</a:t>
            </a:r>
          </a:p>
          <a:p>
            <a:pPr>
              <a:buNone/>
            </a:pPr>
            <a:r>
              <a:rPr lang="en-US" sz="3100" dirty="0" smtClean="0"/>
              <a:t> </a:t>
            </a:r>
          </a:p>
          <a:p>
            <a:pPr>
              <a:buNone/>
            </a:pPr>
            <a:r>
              <a:rPr lang="en-US" sz="3100" dirty="0" smtClean="0"/>
              <a:t>	Counselor: So there were other people who probably encouraged him to go to the doctor.</a:t>
            </a:r>
            <a:br>
              <a:rPr lang="en-US" sz="3100" dirty="0" smtClean="0"/>
            </a:br>
            <a:r>
              <a:rPr lang="en-US" sz="3100" dirty="0" smtClean="0"/>
              <a:t/>
            </a:r>
            <a:br>
              <a:rPr lang="en-US" sz="3100" dirty="0" smtClean="0"/>
            </a:br>
            <a:r>
              <a:rPr lang="en-US" sz="3100" dirty="0" smtClean="0"/>
              <a:t>Eve: Probably</a:t>
            </a:r>
          </a:p>
          <a:p>
            <a:pPr>
              <a:buNone/>
            </a:pPr>
            <a:r>
              <a:rPr lang="en-US" sz="3100" dirty="0" smtClean="0"/>
              <a:t> </a:t>
            </a:r>
          </a:p>
          <a:p>
            <a:pPr>
              <a:buNone/>
            </a:pPr>
            <a:r>
              <a:rPr lang="en-US" sz="3100" dirty="0" smtClean="0"/>
              <a:t>	Counselor: But he didn’t listen to them.</a:t>
            </a:r>
          </a:p>
          <a:p>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a:xfrm>
            <a:off x="457200" y="1828800"/>
            <a:ext cx="8229600" cy="4724400"/>
          </a:xfrm>
        </p:spPr>
        <p:txBody>
          <a:bodyPr>
            <a:normAutofit lnSpcReduction="10000"/>
          </a:bodyPr>
          <a:lstStyle/>
          <a:p>
            <a:pPr>
              <a:buNone/>
            </a:pPr>
            <a:r>
              <a:rPr lang="en-US" dirty="0" smtClean="0"/>
              <a:t>	Eve: Well, actually just his son. He never let anyone at work know how bad he was, how sick he was. They just kept thinking he would be coming back next week. One of his co-workers she felt guilty too because she was with him when she dropped him off and she knew how sick he was. But she didn’t have the kind of connection with him that she would call. Well, she got sick herself from the swine flu. And it’s been since November, it’s a little better, but suddenly it will come over me.</a:t>
            </a:r>
          </a:p>
          <a:p>
            <a:pPr>
              <a:buNone/>
            </a:pPr>
            <a:r>
              <a:rPr lang="en-US" dirty="0" smtClean="0"/>
              <a:t>	 </a:t>
            </a:r>
          </a:p>
          <a:p>
            <a:pPr>
              <a:buNone/>
            </a:pPr>
            <a:r>
              <a:rPr lang="en-US" dirty="0" smtClean="0"/>
              <a:t>	Counselor: It’s still heavy on your heart.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lstStyle/>
          <a:p>
            <a:pPr algn="ctr"/>
            <a:r>
              <a:rPr lang="en-US" dirty="0" smtClean="0"/>
              <a:t>Eve</a:t>
            </a:r>
            <a:endParaRPr lang="en-US" dirty="0"/>
          </a:p>
        </p:txBody>
      </p:sp>
      <p:sp>
        <p:nvSpPr>
          <p:cNvPr id="3" name="Content Placeholder 2"/>
          <p:cNvSpPr>
            <a:spLocks noGrp="1"/>
          </p:cNvSpPr>
          <p:nvPr>
            <p:ph idx="1"/>
          </p:nvPr>
        </p:nvSpPr>
        <p:spPr>
          <a:xfrm>
            <a:off x="457200" y="1752600"/>
            <a:ext cx="8229600" cy="4876800"/>
          </a:xfrm>
        </p:spPr>
        <p:txBody>
          <a:bodyPr>
            <a:normAutofit fontScale="92500" lnSpcReduction="20000"/>
          </a:bodyPr>
          <a:lstStyle/>
          <a:p>
            <a:pPr>
              <a:buNone/>
            </a:pPr>
            <a:r>
              <a:rPr lang="en-US" dirty="0" smtClean="0"/>
              <a:t>	</a:t>
            </a:r>
            <a:r>
              <a:rPr lang="en-US" sz="2800" dirty="0" smtClean="0"/>
              <a:t>Counselor: It’s still heavy on your heart.</a:t>
            </a:r>
          </a:p>
          <a:p>
            <a:pPr>
              <a:buNone/>
            </a:pPr>
            <a:r>
              <a:rPr lang="en-US" sz="2800" dirty="0" smtClean="0"/>
              <a:t> </a:t>
            </a:r>
          </a:p>
          <a:p>
            <a:pPr>
              <a:buNone/>
            </a:pPr>
            <a:r>
              <a:rPr lang="en-US" sz="2800" dirty="0" smtClean="0"/>
              <a:t>	Eve: It’s so heavy, it’s so painful</a:t>
            </a:r>
          </a:p>
          <a:p>
            <a:pPr>
              <a:buNone/>
            </a:pPr>
            <a:r>
              <a:rPr lang="en-US" sz="2800" dirty="0" smtClean="0"/>
              <a:t> </a:t>
            </a:r>
          </a:p>
          <a:p>
            <a:pPr>
              <a:buNone/>
            </a:pPr>
            <a:r>
              <a:rPr lang="en-US" sz="2800" dirty="0" smtClean="0"/>
              <a:t>	Counselor: But you’re not certain he would have listened to you.</a:t>
            </a:r>
          </a:p>
          <a:p>
            <a:pPr>
              <a:buNone/>
            </a:pPr>
            <a:r>
              <a:rPr lang="en-US" sz="2800" dirty="0" smtClean="0"/>
              <a:t> </a:t>
            </a:r>
          </a:p>
          <a:p>
            <a:pPr>
              <a:buNone/>
            </a:pPr>
            <a:r>
              <a:rPr lang="en-US" sz="2800" dirty="0" smtClean="0"/>
              <a:t>	Eve: No, honestly I know he probably wouldn’t have. He’s very stubborn about going to the doctor about anything.</a:t>
            </a:r>
          </a:p>
          <a:p>
            <a:pPr>
              <a:buNone/>
            </a:pPr>
            <a:r>
              <a:rPr lang="en-US" sz="2800" dirty="0" smtClean="0"/>
              <a:t>	 </a:t>
            </a:r>
          </a:p>
          <a:p>
            <a:pPr>
              <a:buNone/>
            </a:pPr>
            <a:r>
              <a:rPr lang="en-US" sz="2800" dirty="0" smtClean="0"/>
              <a:t>	Counselor: Like many men</a:t>
            </a:r>
          </a:p>
          <a:p>
            <a:pPr>
              <a:buNone/>
            </a:pPr>
            <a:endParaRPr lang="en-US" sz="2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smtClean="0"/>
              <a:t>Eve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buNone/>
            </a:pPr>
            <a:r>
              <a:rPr lang="en-US" dirty="0" smtClean="0"/>
              <a:t>	Eve: Yes, like many men (smiles)</a:t>
            </a:r>
          </a:p>
          <a:p>
            <a:pPr>
              <a:buNone/>
            </a:pPr>
            <a:endParaRPr lang="en-US" dirty="0" smtClean="0"/>
          </a:p>
          <a:p>
            <a:pPr>
              <a:buNone/>
            </a:pPr>
            <a:r>
              <a:rPr lang="en-US" dirty="0" smtClean="0"/>
              <a:t>	Counselor: But still because of that connection you just wish, “I could have done something to help him.”</a:t>
            </a:r>
          </a:p>
          <a:p>
            <a:pPr>
              <a:buNone/>
            </a:pPr>
            <a:r>
              <a:rPr lang="en-US" dirty="0" smtClean="0"/>
              <a:t> </a:t>
            </a:r>
          </a:p>
          <a:p>
            <a:pPr>
              <a:buNone/>
            </a:pPr>
            <a:r>
              <a:rPr lang="en-US" dirty="0" smtClean="0"/>
              <a:t>	Eve: I feel so helpless. This is the worst part though. I never say anything to somebody. He had sort of a sharp way of saying things. It was part of him, everybody knew that. And I never said anything back. And this one time it was over something stupid. He made a comment about my car. I carry all my files. And he made some comment. And I said, “I don’t ever want to talk to you.” But it was a lot of things. I said, “I don’t want to talk to you anymore.”  It hurt my feelings.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a:xfrm>
            <a:off x="457200" y="1935480"/>
            <a:ext cx="8229600" cy="4617720"/>
          </a:xfrm>
        </p:spPr>
        <p:txBody>
          <a:bodyPr>
            <a:normAutofit lnSpcReduction="10000"/>
          </a:bodyPr>
          <a:lstStyle/>
          <a:p>
            <a:pPr>
              <a:buNone/>
            </a:pPr>
            <a:r>
              <a:rPr lang="en-US" dirty="0" smtClean="0"/>
              <a:t>	Counselor: It sounds like it was a build up, it wasn’t just what happened then.</a:t>
            </a:r>
          </a:p>
          <a:p>
            <a:pPr>
              <a:buNone/>
            </a:pPr>
            <a:r>
              <a:rPr lang="en-US" dirty="0" smtClean="0"/>
              <a:t> </a:t>
            </a:r>
          </a:p>
          <a:p>
            <a:pPr>
              <a:buNone/>
            </a:pPr>
            <a:r>
              <a:rPr lang="en-US" dirty="0" smtClean="0"/>
              <a:t>	Eve: So I said, “I never want to talk to you again.” I didn’t really mean it because I never say that to anyone. But then I thought he probably really believes it. So, then I was afraid to call him back. We didn’t speak ever again. It was so hard. I feel like he left the earth thinking and I never wanted to talk to him again. He was such a good friend.</a:t>
            </a:r>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Counselor: You had a lot of good times together.</a:t>
            </a:r>
          </a:p>
          <a:p>
            <a:pPr>
              <a:buNone/>
            </a:pPr>
            <a:endParaRPr lang="en-US" dirty="0" smtClean="0"/>
          </a:p>
          <a:p>
            <a:pPr>
              <a:buNone/>
            </a:pPr>
            <a:r>
              <a:rPr lang="en-US" dirty="0" smtClean="0"/>
              <a:t>	Eve: We worked in a lot of different places together. He was a very great person. Just didn’t like to go to the doctor. I felt so helpless. </a:t>
            </a:r>
          </a:p>
          <a:p>
            <a:pPr>
              <a:buNone/>
            </a:pPr>
            <a:r>
              <a:rPr lang="en-US" dirty="0" smtClean="0"/>
              <a:t> </a:t>
            </a:r>
          </a:p>
          <a:p>
            <a:pPr>
              <a:buNone/>
            </a:pPr>
            <a:r>
              <a:rPr lang="en-US" dirty="0" smtClean="0"/>
              <a:t>	Counselor: It sounds like you still have some things you’d like to say to him. Have you written him a letter?</a:t>
            </a:r>
          </a:p>
          <a:p>
            <a:pPr>
              <a:buNone/>
            </a:pPr>
            <a:r>
              <a:rPr lang="en-US" dirty="0" smtClean="0"/>
              <a:t> </a:t>
            </a:r>
          </a:p>
          <a:p>
            <a:pPr>
              <a:buNone/>
            </a:pPr>
            <a:r>
              <a:rPr lang="en-US" dirty="0" smtClean="0"/>
              <a:t>	Eve: No, I haven’t. It’s an idea.</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a:xfrm>
            <a:off x="533400" y="1935480"/>
            <a:ext cx="8229600" cy="4922520"/>
          </a:xfrm>
        </p:spPr>
        <p:txBody>
          <a:bodyPr>
            <a:normAutofit lnSpcReduction="10000"/>
          </a:bodyPr>
          <a:lstStyle/>
          <a:p>
            <a:pPr>
              <a:buNone/>
            </a:pPr>
            <a:r>
              <a:rPr lang="en-US" dirty="0" smtClean="0"/>
              <a:t>	Counselor: Do you think it would help?</a:t>
            </a:r>
          </a:p>
          <a:p>
            <a:pPr>
              <a:buNone/>
            </a:pPr>
            <a:endParaRPr lang="en-US" dirty="0" smtClean="0"/>
          </a:p>
          <a:p>
            <a:pPr>
              <a:buNone/>
            </a:pPr>
            <a:r>
              <a:rPr lang="en-US" dirty="0" smtClean="0"/>
              <a:t>	Eve: Yeah, I think it would.</a:t>
            </a:r>
          </a:p>
          <a:p>
            <a:pPr>
              <a:buNone/>
            </a:pPr>
            <a:r>
              <a:rPr lang="en-US" dirty="0" smtClean="0"/>
              <a:t>	 </a:t>
            </a:r>
          </a:p>
          <a:p>
            <a:pPr>
              <a:buNone/>
            </a:pPr>
            <a:r>
              <a:rPr lang="en-US" dirty="0" smtClean="0"/>
              <a:t>	Counselor: If you were to write it, what would you do with it?</a:t>
            </a:r>
          </a:p>
          <a:p>
            <a:pPr>
              <a:buNone/>
            </a:pPr>
            <a:r>
              <a:rPr lang="en-US" dirty="0" smtClean="0"/>
              <a:t> </a:t>
            </a:r>
          </a:p>
          <a:p>
            <a:pPr>
              <a:buNone/>
            </a:pPr>
            <a:r>
              <a:rPr lang="en-US" dirty="0" smtClean="0"/>
              <a:t>	Eve: Oh, I’d probably would read it out loud. That would probably help.</a:t>
            </a:r>
          </a:p>
          <a:p>
            <a:pPr>
              <a:buNone/>
            </a:pPr>
            <a:r>
              <a:rPr lang="en-US" dirty="0" smtClean="0"/>
              <a:t> </a:t>
            </a:r>
          </a:p>
          <a:p>
            <a:pPr>
              <a:buNone/>
            </a:pPr>
            <a:r>
              <a:rPr lang="en-US" dirty="0" smtClean="0"/>
              <a:t>	Counselor: Where would you read this?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83208"/>
          </a:xfrm>
        </p:spPr>
        <p:txBody>
          <a:bodyPr>
            <a:normAutofit/>
          </a:bodyPr>
          <a:lstStyle/>
          <a:p>
            <a:pPr lvl="0">
              <a:buNone/>
            </a:pPr>
            <a:r>
              <a:rPr lang="en-US" dirty="0" smtClean="0"/>
              <a:t>2. </a:t>
            </a:r>
            <a:r>
              <a:rPr lang="en-US" sz="3200" dirty="0" smtClean="0"/>
              <a:t>Abstract</a:t>
            </a:r>
          </a:p>
          <a:p>
            <a:pPr>
              <a:buNone/>
            </a:pPr>
            <a:r>
              <a:rPr lang="en-US" sz="3200" dirty="0" smtClean="0"/>
              <a:t>	—Love —Hope —Ambition —Control – Loss of Face</a:t>
            </a:r>
          </a:p>
          <a:p>
            <a:pPr lvl="0">
              <a:buNone/>
            </a:pPr>
            <a:r>
              <a:rPr lang="en-US" sz="3200" dirty="0" smtClean="0"/>
              <a:t>3. Imagined or Perceived</a:t>
            </a:r>
          </a:p>
          <a:p>
            <a:pPr>
              <a:buNone/>
            </a:pPr>
            <a:r>
              <a:rPr lang="en-US" sz="3200" dirty="0" smtClean="0"/>
              <a:t>	We think…the other no longer loves us</a:t>
            </a:r>
          </a:p>
          <a:p>
            <a:pPr>
              <a:buNone/>
            </a:pPr>
            <a:r>
              <a:rPr lang="en-US" sz="3200" dirty="0" smtClean="0"/>
              <a:t>	Elderly woman complains children have abandoned her – Expectations</a:t>
            </a:r>
          </a:p>
          <a:p>
            <a:pPr>
              <a:buNone/>
            </a:pPr>
            <a:endParaRPr lang="en-US" dirty="0" smtClean="0"/>
          </a:p>
        </p:txBody>
      </p:sp>
      <p:sp>
        <p:nvSpPr>
          <p:cNvPr id="2" name="Title 1"/>
          <p:cNvSpPr>
            <a:spLocks noGrp="1"/>
          </p:cNvSpPr>
          <p:nvPr>
            <p:ph type="title"/>
          </p:nvPr>
        </p:nvSpPr>
        <p:spPr>
          <a:xfrm>
            <a:off x="457200" y="457200"/>
            <a:ext cx="8229600" cy="990600"/>
          </a:xfrm>
        </p:spPr>
        <p:txBody>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Eve: I just heard they are getting ready to get his headstone ready. Maybe I could read it at his grave. It’s funny because I’ve been thinking about what to do to go there what would I do? In Judaism you leave stones to show that you have been there. And I was reading about it last night you know like an altar. I have a stone from Israel. It’s a tradition that comes from many different places. And I have a stone that I have from when I went to Israel. He always said he wanted to go to Israel for the history. He didn’t have any belief system at all, in God. (takes a Kleenex) That would be a healing thing to read the letter.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lstStyle/>
          <a:p>
            <a:pPr>
              <a:buNone/>
            </a:pPr>
            <a:r>
              <a:rPr lang="en-US" dirty="0" smtClean="0"/>
              <a:t>	Counselor: What would you like to say?</a:t>
            </a:r>
            <a:br>
              <a:rPr lang="en-US" dirty="0" smtClean="0"/>
            </a:br>
            <a:endParaRPr lang="en-US" dirty="0" smtClean="0"/>
          </a:p>
          <a:p>
            <a:pPr>
              <a:buNone/>
            </a:pPr>
            <a:r>
              <a:rPr lang="en-US" dirty="0" smtClean="0"/>
              <a:t>	Eve: Just to thank him for being such a good friend. To tell him I miss him and that a lot of people miss him. He such a beloved person. To tell him I wish he hadn’t been so stubborn, but we know that was who he was. Just to put those feelings into words, give words to those feelings.</a:t>
            </a:r>
          </a:p>
          <a:p>
            <a:pPr>
              <a:buNone/>
            </a:pPr>
            <a:r>
              <a:rPr lang="en-US" dirty="0" smtClean="0"/>
              <a:t>	Counselor: Churning. They’re churning around a lot inside of you, aren’t they?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a:xfrm>
            <a:off x="457200" y="1935480"/>
            <a:ext cx="8229600" cy="4922520"/>
          </a:xfrm>
        </p:spPr>
        <p:txBody>
          <a:bodyPr>
            <a:normAutofit lnSpcReduction="10000"/>
          </a:bodyPr>
          <a:lstStyle/>
          <a:p>
            <a:pPr>
              <a:buNone/>
            </a:pPr>
            <a:r>
              <a:rPr lang="en-US" dirty="0" smtClean="0"/>
              <a:t>	Eve: Just even talking I feel some relief. They come back. It’s seems that they come back all of a sudden.	 </a:t>
            </a:r>
          </a:p>
          <a:p>
            <a:pPr>
              <a:buNone/>
            </a:pPr>
            <a:r>
              <a:rPr lang="en-US" dirty="0" smtClean="0"/>
              <a:t>	Counselor: You also alluded to regrets. I wonder what you could do about the regrets.</a:t>
            </a:r>
          </a:p>
          <a:p>
            <a:pPr>
              <a:buNone/>
            </a:pPr>
            <a:endParaRPr lang="en-US" dirty="0" smtClean="0"/>
          </a:p>
          <a:p>
            <a:pPr>
              <a:buNone/>
            </a:pPr>
            <a:r>
              <a:rPr lang="en-US" dirty="0" smtClean="0"/>
              <a:t>	Eve: Well I think the one thing was the regret. I rarely even speak to somebody if they have a bad temper - I think I won’t talk to them for a while. And I thought to make sure I never leave a friend without making sure that we’re still connected. Never say I won’t ever talk to you again. I don’t know why I said that.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a:xfrm>
            <a:off x="457200" y="1935480"/>
            <a:ext cx="8229600" cy="4770120"/>
          </a:xfrm>
        </p:spPr>
        <p:txBody>
          <a:bodyPr>
            <a:normAutofit lnSpcReduction="10000"/>
          </a:bodyPr>
          <a:lstStyle/>
          <a:p>
            <a:pPr>
              <a:buNone/>
            </a:pPr>
            <a:r>
              <a:rPr lang="en-US" dirty="0" smtClean="0"/>
              <a:t>	Counselor: This is becoming sort of a learning experience? </a:t>
            </a:r>
          </a:p>
          <a:p>
            <a:pPr>
              <a:buNone/>
            </a:pPr>
            <a:r>
              <a:rPr lang="en-US" dirty="0" smtClean="0"/>
              <a:t>	Eve: To learn how important every moment is. And not to lose a chance to do some healing. And to make sure we reconnect with each other even when we’ve been upset in a moment. Never walk away from anyone whether I care about them or not, like Warren. Every person is important who comes in my path.  I don’t want to ever regret the thing about words. Not to put words out that are going to hurt. I do regret that. Because you don’t know if you’re ever going to see that person again. You </a:t>
            </a:r>
            <a:r>
              <a:rPr lang="en-US" u="sng" dirty="0" smtClean="0"/>
              <a:t>just don’t know</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lstStyle/>
          <a:p>
            <a:pPr>
              <a:buNone/>
            </a:pPr>
            <a:r>
              <a:rPr lang="en-US" dirty="0" smtClean="0"/>
              <a:t>	Counselor: And you really don’t fully know how he felt toward you after that either. I guess we all tend to assume the worst. </a:t>
            </a:r>
          </a:p>
          <a:p>
            <a:pPr>
              <a:buNone/>
            </a:pPr>
            <a:endParaRPr lang="en-US" dirty="0" smtClean="0"/>
          </a:p>
          <a:p>
            <a:pPr>
              <a:buNone/>
            </a:pPr>
            <a:r>
              <a:rPr lang="en-US" dirty="0" smtClean="0"/>
              <a:t>	Eve: Oh, yes.</a:t>
            </a:r>
          </a:p>
          <a:p>
            <a:pPr>
              <a:buNone/>
            </a:pPr>
            <a:r>
              <a:rPr lang="en-US" dirty="0" smtClean="0"/>
              <a:t>	 </a:t>
            </a:r>
          </a:p>
          <a:p>
            <a:pPr>
              <a:buNone/>
            </a:pPr>
            <a:r>
              <a:rPr lang="en-US" dirty="0" smtClean="0"/>
              <a:t>	Counselor: Can you think of anything else you might be able to do that can help you at this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lstStyle/>
          <a:p>
            <a:pPr>
              <a:buNone/>
            </a:pPr>
            <a:r>
              <a:rPr lang="en-US" dirty="0" smtClean="0"/>
              <a:t>	Eve: I think talking about this here and writing the letter. I need to reconnect with the woman who was with him when he got ill because she carried so much guilt, too because she didn’t go back and reconnect with him.. We’ve formed a bond and friendship together and because of that we can both share together. That’s been very helpful.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normAutofit/>
          </a:bodyPr>
          <a:lstStyle/>
          <a:p>
            <a:pPr>
              <a:buNone/>
            </a:pPr>
            <a:r>
              <a:rPr lang="en-US" dirty="0" smtClean="0"/>
              <a:t>	Counselor: The situation itself where you had the altercation with him, does it play over sometimes in your mind?</a:t>
            </a:r>
            <a:br>
              <a:rPr lang="en-US" dirty="0" smtClean="0"/>
            </a:br>
            <a:endParaRPr lang="en-US" dirty="0" smtClean="0"/>
          </a:p>
          <a:p>
            <a:pPr>
              <a:buNone/>
            </a:pPr>
            <a:r>
              <a:rPr lang="en-US" dirty="0" smtClean="0"/>
              <a:t>	Eve: Yes. </a:t>
            </a:r>
          </a:p>
          <a:p>
            <a:pPr>
              <a:buNone/>
            </a:pPr>
            <a:r>
              <a:rPr lang="en-US" dirty="0" smtClean="0"/>
              <a:t>	Counselor: I imagine when that happens it’s still pretty upsetting.</a:t>
            </a:r>
          </a:p>
          <a:p>
            <a:pPr>
              <a:buNone/>
            </a:pPr>
            <a:endParaRPr lang="en-US" dirty="0" smtClean="0"/>
          </a:p>
          <a:p>
            <a:pPr>
              <a:buNone/>
            </a:pPr>
            <a:r>
              <a:rPr lang="en-US" dirty="0" smtClean="0"/>
              <a:t>	Eve: It still hurts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lstStyle/>
          <a:p>
            <a:pPr>
              <a:buNone/>
            </a:pPr>
            <a:r>
              <a:rPr lang="en-US" dirty="0" smtClean="0"/>
              <a:t>	Counselor: What do you think about writing that out in detail in longhand?</a:t>
            </a:r>
          </a:p>
          <a:p>
            <a:pPr>
              <a:buNone/>
            </a:pPr>
            <a:endParaRPr lang="en-US" dirty="0" smtClean="0"/>
          </a:p>
          <a:p>
            <a:pPr>
              <a:buNone/>
            </a:pPr>
            <a:r>
              <a:rPr lang="en-US" dirty="0" smtClean="0"/>
              <a:t>	Eve: Oh, I hadn’t thought of that. I have such rare altercations… Yeah, that would be good because it’s painful to think about.  </a:t>
            </a:r>
          </a:p>
          <a:p>
            <a:pPr>
              <a:buNone/>
            </a:pPr>
            <a:r>
              <a:rPr lang="en-US" dirty="0" smtClean="0"/>
              <a:t>	Counselor: Sometimes those thoughts get stuck on a circular loop and they keep playing. And one of the best ways is just best to write 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lstStyle/>
          <a:p>
            <a:pPr>
              <a:buNone/>
            </a:pPr>
            <a:r>
              <a:rPr lang="en-US" dirty="0" smtClean="0"/>
              <a:t>	Eve: I like that idea. (pause) Yes, that would be good.</a:t>
            </a:r>
          </a:p>
          <a:p>
            <a:pPr>
              <a:buNone/>
            </a:pPr>
            <a:endParaRPr lang="en-US" dirty="0" smtClean="0"/>
          </a:p>
          <a:p>
            <a:pPr>
              <a:buNone/>
            </a:pPr>
            <a:r>
              <a:rPr lang="en-US" dirty="0" smtClean="0"/>
              <a:t>	Counselor: Can you think of anything else you might be able to do?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Eve: Well, one of the things I am doing - that’s why I’m taking this class because I want to be able to help others. I’ve counseled for a long time but feel like I went right through the fire with this loss. I lost my dad 11 years ago, that was hard and I’ve had the miscarriages, that was hard. Maybe part of this is I’m feeling I should have known. I’m mad at myself as a counselor, I should have known to do this differently.  Just to give myself permission to be human, not to expect myself to know everything when I’m in a situation like this.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59408"/>
          </a:xfrm>
        </p:spPr>
        <p:txBody>
          <a:bodyPr>
            <a:normAutofit/>
          </a:bodyPr>
          <a:lstStyle/>
          <a:p>
            <a:pPr>
              <a:buNone/>
            </a:pPr>
            <a:r>
              <a:rPr lang="en-US" sz="3200" dirty="0" smtClean="0"/>
              <a:t>We also grieve for something that we </a:t>
            </a:r>
            <a:r>
              <a:rPr lang="en-US" sz="3200" i="1" dirty="0" smtClean="0"/>
              <a:t>never had and never will have</a:t>
            </a:r>
            <a:r>
              <a:rPr lang="en-US" sz="3200" dirty="0" smtClean="0"/>
              <a:t>. This represents our perceived failure to bond. </a:t>
            </a:r>
          </a:p>
          <a:p>
            <a:pPr>
              <a:buNone/>
            </a:pPr>
            <a:r>
              <a:rPr lang="en-US" sz="3200" dirty="0" smtClean="0"/>
              <a:t>Examples are the relationships never to be had with an alcoholic mother or a brother who died in a war, an education never acquired, the dream of a lifestyle never achieved.</a:t>
            </a:r>
            <a:endParaRPr lang="en-US" sz="3200" dirty="0"/>
          </a:p>
        </p:txBody>
      </p:sp>
      <p:sp>
        <p:nvSpPr>
          <p:cNvPr id="2" name="Title 1"/>
          <p:cNvSpPr>
            <a:spLocks noGrp="1"/>
          </p:cNvSpPr>
          <p:nvPr>
            <p:ph type="title"/>
          </p:nvPr>
        </p:nvSpPr>
        <p:spPr>
          <a:xfrm>
            <a:off x="457200" y="457200"/>
            <a:ext cx="8229600" cy="914400"/>
          </a:xfrm>
        </p:spPr>
        <p:txBody>
          <a:bodyPr>
            <a:normAutofit/>
          </a:bodyPr>
          <a:lstStyle/>
          <a:p>
            <a:pPr algn="l"/>
            <a:r>
              <a:rPr lang="en-US" dirty="0" smtClean="0"/>
              <a:t>Perceived Loss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1"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a:t>
            </a:r>
            <a:endParaRPr lang="en-US" dirty="0"/>
          </a:p>
        </p:txBody>
      </p:sp>
      <p:sp>
        <p:nvSpPr>
          <p:cNvPr id="3" name="Content Placeholder 2"/>
          <p:cNvSpPr>
            <a:spLocks noGrp="1"/>
          </p:cNvSpPr>
          <p:nvPr>
            <p:ph idx="1"/>
          </p:nvPr>
        </p:nvSpPr>
        <p:spPr/>
        <p:txBody>
          <a:bodyPr/>
          <a:lstStyle/>
          <a:p>
            <a:pPr lvl="1">
              <a:buNone/>
            </a:pPr>
            <a:r>
              <a:rPr lang="en-US" dirty="0" smtClean="0"/>
              <a:t>Counselor: To be a bit more accepting of yourself.</a:t>
            </a:r>
          </a:p>
          <a:p>
            <a:endParaRPr lang="en-US" dirty="0" smtClean="0"/>
          </a:p>
          <a:p>
            <a:pPr>
              <a:buNone/>
            </a:pPr>
            <a:r>
              <a:rPr lang="en-US" dirty="0" smtClean="0"/>
              <a:t>	Eve: Forgiving. To find some forgiveness for myself that’s important</a:t>
            </a:r>
          </a:p>
          <a:p>
            <a:pPr>
              <a:buNone/>
            </a:pPr>
            <a:endParaRPr lang="en-US" dirty="0" smtClean="0"/>
          </a:p>
          <a:p>
            <a:pPr>
              <a:buNone/>
            </a:pPr>
            <a:r>
              <a:rPr lang="en-US" dirty="0" smtClean="0"/>
              <a:t>	Counselor: Very important. And we know who does forgive us, don’t we? Well, thank you for being brave enough to sit here with 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0992"/>
            <a:ext cx="8229600" cy="5007008"/>
          </a:xfrm>
        </p:spPr>
        <p:txBody>
          <a:bodyPr>
            <a:normAutofit/>
          </a:bodyPr>
          <a:lstStyle/>
          <a:p>
            <a:pPr>
              <a:buNone/>
            </a:pPr>
            <a:r>
              <a:rPr lang="en-US" sz="3200" dirty="0" smtClean="0"/>
              <a:t>A company’s financial reverses and the resultant changes often contribute directly to the loss of dreams not only for the employees but also for the families affected.</a:t>
            </a:r>
          </a:p>
          <a:p>
            <a:endParaRPr lang="en-US" dirty="0"/>
          </a:p>
        </p:txBody>
      </p:sp>
      <p:sp>
        <p:nvSpPr>
          <p:cNvPr id="2" name="Title 1"/>
          <p:cNvSpPr>
            <a:spLocks noGrp="1"/>
          </p:cNvSpPr>
          <p:nvPr>
            <p:ph type="title"/>
          </p:nvPr>
        </p:nvSpPr>
        <p:spPr>
          <a:xfrm>
            <a:off x="685800" y="381000"/>
            <a:ext cx="8229600" cy="1371600"/>
          </a:xfrm>
        </p:spPr>
        <p:txBody>
          <a:bodyPr/>
          <a:lstStyle/>
          <a:p>
            <a:r>
              <a:rPr lang="en-US" dirty="0" smtClean="0"/>
              <a:t>Perceived Loss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encrypted-tbn0.gstatic.com/images?q=tbn:ANd9GcQciO-E-gG4fu6BSBQPBUyNxyeMGbudkDDG02UiVgI_AWDKKQbR7g"/>
          <p:cNvPicPr>
            <a:picLocks noGrp="1"/>
          </p:cNvPicPr>
          <p:nvPr>
            <p:ph idx="1"/>
          </p:nvPr>
        </p:nvPicPr>
        <p:blipFill>
          <a:blip r:embed="rId2" cstate="print"/>
          <a:srcRect/>
          <a:stretch>
            <a:fillRect/>
          </a:stretch>
        </p:blipFill>
        <p:spPr bwMode="auto">
          <a:xfrm>
            <a:off x="838200" y="914400"/>
            <a:ext cx="7315200" cy="5638799"/>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930808"/>
          </a:xfrm>
        </p:spPr>
        <p:txBody>
          <a:bodyPr>
            <a:normAutofit/>
          </a:bodyPr>
          <a:lstStyle/>
          <a:p>
            <a:pPr lvl="0">
              <a:buNone/>
            </a:pPr>
            <a:r>
              <a:rPr lang="en-US" sz="3200" dirty="0" smtClean="0"/>
              <a:t>4.  Relationship Loss</a:t>
            </a:r>
          </a:p>
          <a:p>
            <a:pPr>
              <a:buNone/>
            </a:pPr>
            <a:r>
              <a:rPr lang="en-US" sz="3200" dirty="0" smtClean="0"/>
              <a:t>	The end of an opportunity to relate—death, divorce, moving, end of friendship</a:t>
            </a:r>
          </a:p>
          <a:p>
            <a:endParaRPr lang="en-US" dirty="0" smtClean="0"/>
          </a:p>
        </p:txBody>
      </p:sp>
      <p:sp>
        <p:nvSpPr>
          <p:cNvPr id="2" name="Title 1"/>
          <p:cNvSpPr>
            <a:spLocks noGrp="1"/>
          </p:cNvSpPr>
          <p:nvPr>
            <p:ph type="title"/>
          </p:nvPr>
        </p:nvSpPr>
        <p:spPr>
          <a:xfrm>
            <a:off x="457200" y="609600"/>
            <a:ext cx="8229600" cy="914400"/>
          </a:xfrm>
        </p:spPr>
        <p:txBody>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819400" y="304800"/>
            <a:ext cx="3429678"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286000" y="304800"/>
            <a:ext cx="4267200" cy="60820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ss and mom.jpg"/>
          <p:cNvPicPr>
            <a:picLocks noGrp="1" noChangeAspect="1"/>
          </p:cNvPicPr>
          <p:nvPr>
            <p:ph idx="1"/>
          </p:nvPr>
        </p:nvPicPr>
        <p:blipFill>
          <a:blip r:embed="rId2" cstate="print"/>
          <a:stretch>
            <a:fillRect/>
          </a:stretch>
        </p:blipFill>
        <p:spPr>
          <a:xfrm>
            <a:off x="1600200" y="762000"/>
            <a:ext cx="5304338" cy="5752165"/>
          </a:xfrm>
        </p:spPr>
      </p:pic>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07008"/>
          </a:xfrm>
        </p:spPr>
        <p:txBody>
          <a:bodyPr>
            <a:normAutofit/>
          </a:bodyPr>
          <a:lstStyle/>
          <a:p>
            <a:pPr lvl="0">
              <a:buNone/>
            </a:pPr>
            <a:r>
              <a:rPr lang="en-US" dirty="0" smtClean="0"/>
              <a:t>5. </a:t>
            </a:r>
            <a:r>
              <a:rPr lang="en-US" sz="3200" dirty="0" err="1" smtClean="0"/>
              <a:t>Intrapsychic</a:t>
            </a:r>
            <a:r>
              <a:rPr lang="en-US" sz="3200" dirty="0" smtClean="0"/>
              <a:t> Loss</a:t>
            </a:r>
          </a:p>
          <a:p>
            <a:pPr>
              <a:buNone/>
            </a:pPr>
            <a:r>
              <a:rPr lang="en-US" sz="3200" dirty="0" smtClean="0"/>
              <a:t>	Losing an image of oneself	</a:t>
            </a:r>
          </a:p>
          <a:p>
            <a:pPr>
              <a:buNone/>
            </a:pPr>
            <a:r>
              <a:rPr lang="en-US" sz="3200" dirty="0" smtClean="0"/>
              <a:t>	Losing what “might have been”</a:t>
            </a:r>
          </a:p>
          <a:p>
            <a:pPr>
              <a:buNone/>
            </a:pPr>
            <a:r>
              <a:rPr lang="en-US" sz="3200" dirty="0" smtClean="0"/>
              <a:t>	Death of a dream</a:t>
            </a:r>
          </a:p>
          <a:p>
            <a:pPr>
              <a:buNone/>
            </a:pPr>
            <a:r>
              <a:rPr lang="en-US" sz="3200" dirty="0" smtClean="0"/>
              <a:t>	Loss of Face - Shame</a:t>
            </a:r>
          </a:p>
          <a:p>
            <a:endParaRPr lang="en-US" dirty="0" smtClean="0"/>
          </a:p>
        </p:txBody>
      </p:sp>
      <p:sp>
        <p:nvSpPr>
          <p:cNvPr id="2" name="Title 1"/>
          <p:cNvSpPr>
            <a:spLocks noGrp="1"/>
          </p:cNvSpPr>
          <p:nvPr>
            <p:ph type="title"/>
          </p:nvPr>
        </p:nvSpPr>
        <p:spPr>
          <a:xfrm>
            <a:off x="609600" y="609600"/>
            <a:ext cx="8229600" cy="914400"/>
          </a:xfrm>
        </p:spPr>
        <p:txBody>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25112"/>
          </a:xfrm>
        </p:spPr>
        <p:txBody>
          <a:bodyPr>
            <a:normAutofit/>
          </a:bodyPr>
          <a:lstStyle/>
          <a:p>
            <a:pPr lvl="0">
              <a:buNone/>
            </a:pPr>
            <a:r>
              <a:rPr lang="en-US" sz="3200" dirty="0" smtClean="0"/>
              <a:t>6. Functional Loss</a:t>
            </a:r>
          </a:p>
          <a:p>
            <a:r>
              <a:rPr lang="en-US" sz="3200" dirty="0" smtClean="0"/>
              <a:t>Muscular or neurological function – sight, hearing, coordination, body part, memory, </a:t>
            </a:r>
          </a:p>
          <a:p>
            <a:r>
              <a:rPr lang="en-US" sz="3200" dirty="0" smtClean="0"/>
              <a:t>Diagnosis </a:t>
            </a:r>
          </a:p>
          <a:p>
            <a:r>
              <a:rPr lang="en-US" sz="3200" dirty="0" smtClean="0"/>
              <a:t>Disability – Chronic Illness</a:t>
            </a:r>
          </a:p>
          <a:p>
            <a:endParaRPr lang="en-US" dirty="0" smtClean="0"/>
          </a:p>
          <a:p>
            <a:pPr>
              <a:buNone/>
            </a:pPr>
            <a:endParaRPr lang="en-US" dirty="0" smtClean="0"/>
          </a:p>
        </p:txBody>
      </p:sp>
      <p:sp>
        <p:nvSpPr>
          <p:cNvPr id="2" name="Title 1"/>
          <p:cNvSpPr>
            <a:spLocks noGrp="1"/>
          </p:cNvSpPr>
          <p:nvPr>
            <p:ph type="title"/>
          </p:nvPr>
        </p:nvSpPr>
        <p:spPr>
          <a:xfrm>
            <a:off x="609600" y="685800"/>
            <a:ext cx="8229600" cy="914400"/>
          </a:xfrm>
        </p:spPr>
        <p:txBody>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03920" cy="4572000"/>
          </a:xfrm>
        </p:spPr>
        <p:txBody>
          <a:bodyPr>
            <a:normAutofit/>
          </a:bodyPr>
          <a:lstStyle/>
          <a:p>
            <a:pPr>
              <a:buClrTx/>
            </a:pPr>
            <a:r>
              <a:rPr lang="en-US" sz="3200" dirty="0" smtClean="0"/>
              <a:t>God grant me the senility</a:t>
            </a:r>
          </a:p>
          <a:p>
            <a:pPr>
              <a:buClrTx/>
            </a:pPr>
            <a:r>
              <a:rPr lang="en-US" sz="3200" dirty="0" smtClean="0"/>
              <a:t>To forget the people</a:t>
            </a:r>
          </a:p>
          <a:p>
            <a:pPr>
              <a:buClrTx/>
            </a:pPr>
            <a:r>
              <a:rPr lang="en-US" sz="3200" dirty="0" smtClean="0"/>
              <a:t>I never liked anyway,</a:t>
            </a:r>
          </a:p>
          <a:p>
            <a:pPr>
              <a:buClrTx/>
            </a:pPr>
            <a:r>
              <a:rPr lang="en-US" sz="3200" dirty="0" smtClean="0"/>
              <a:t>The good fortune to run into the ones I do,</a:t>
            </a:r>
          </a:p>
          <a:p>
            <a:pPr>
              <a:buClrTx/>
            </a:pPr>
            <a:r>
              <a:rPr lang="en-US" sz="3200" dirty="0" smtClean="0"/>
              <a:t>And the eyesight to tell the difference.</a:t>
            </a:r>
          </a:p>
        </p:txBody>
      </p:sp>
      <p:sp>
        <p:nvSpPr>
          <p:cNvPr id="2" name="Title 1"/>
          <p:cNvSpPr>
            <a:spLocks noGrp="1"/>
          </p:cNvSpPr>
          <p:nvPr>
            <p:ph type="title"/>
          </p:nvPr>
        </p:nvSpPr>
        <p:spPr>
          <a:xfrm>
            <a:off x="457200" y="381000"/>
            <a:ext cx="8229600" cy="990600"/>
          </a:xfrm>
        </p:spPr>
        <p:txBody>
          <a:bodyPr>
            <a:normAutofit/>
          </a:bodyPr>
          <a:lstStyle/>
          <a:p>
            <a:r>
              <a:rPr lang="en-US" dirty="0" smtClean="0"/>
              <a:t>The Senility Prayer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007008"/>
          </a:xfrm>
        </p:spPr>
        <p:txBody>
          <a:bodyPr>
            <a:normAutofit/>
          </a:bodyPr>
          <a:lstStyle/>
          <a:p>
            <a:pPr lvl="0">
              <a:buNone/>
            </a:pPr>
            <a:r>
              <a:rPr lang="en-US" dirty="0" smtClean="0"/>
              <a:t>7. </a:t>
            </a:r>
            <a:r>
              <a:rPr lang="en-US" sz="3200" dirty="0" smtClean="0"/>
              <a:t>Role Loss</a:t>
            </a:r>
          </a:p>
          <a:p>
            <a:r>
              <a:rPr lang="en-US" sz="3200" dirty="0" smtClean="0"/>
              <a:t>Retirement, transfer, promoted, demoted, graduation</a:t>
            </a:r>
          </a:p>
          <a:p>
            <a:pPr>
              <a:buNone/>
            </a:pPr>
            <a:r>
              <a:rPr lang="en-US" sz="3200" dirty="0" smtClean="0"/>
              <a:t>8. Systemic Loss – Child leaves home; fellow-worker;</a:t>
            </a:r>
          </a:p>
          <a:p>
            <a:pPr lvl="0">
              <a:buNone/>
            </a:pPr>
            <a:r>
              <a:rPr lang="en-US" sz="3200" dirty="0" smtClean="0"/>
              <a:t>family from your church; pastor leaves</a:t>
            </a:r>
          </a:p>
          <a:p>
            <a:pPr>
              <a:buNone/>
            </a:pPr>
            <a:endParaRPr lang="en-US" dirty="0" smtClean="0"/>
          </a:p>
        </p:txBody>
      </p:sp>
      <p:sp>
        <p:nvSpPr>
          <p:cNvPr id="2" name="Title 1"/>
          <p:cNvSpPr>
            <a:spLocks noGrp="1"/>
          </p:cNvSpPr>
          <p:nvPr>
            <p:ph type="title"/>
          </p:nvPr>
        </p:nvSpPr>
        <p:spPr>
          <a:xfrm>
            <a:off x="457200" y="533400"/>
            <a:ext cx="8229600" cy="1066800"/>
          </a:xfrm>
        </p:spPr>
        <p:txBody>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4792"/>
            <a:ext cx="8229600" cy="5083208"/>
          </a:xfrm>
        </p:spPr>
        <p:txBody>
          <a:bodyPr>
            <a:normAutofit/>
          </a:bodyPr>
          <a:lstStyle/>
          <a:p>
            <a:pPr lvl="0">
              <a:buNone/>
            </a:pPr>
            <a:r>
              <a:rPr lang="en-US" sz="3600" dirty="0" smtClean="0"/>
              <a:t>9. Threatened Loss</a:t>
            </a:r>
          </a:p>
          <a:p>
            <a:pPr>
              <a:buNone/>
            </a:pPr>
            <a:endParaRPr lang="en-US" sz="3600" dirty="0" smtClean="0"/>
          </a:p>
          <a:p>
            <a:r>
              <a:rPr lang="en-US" sz="3600" dirty="0" smtClean="0"/>
              <a:t>Biopsy “I’m thinking of divorcing you.” downscaling, lawsuit, terrorism, hurricane, tornado, floods</a:t>
            </a:r>
          </a:p>
          <a:p>
            <a:pPr>
              <a:buNone/>
            </a:pPr>
            <a:endParaRPr lang="en-US" dirty="0" smtClean="0"/>
          </a:p>
          <a:p>
            <a:endParaRPr lang="en-US" dirty="0" smtClean="0"/>
          </a:p>
          <a:p>
            <a:endParaRPr lang="en-US" dirty="0"/>
          </a:p>
        </p:txBody>
      </p:sp>
      <p:sp>
        <p:nvSpPr>
          <p:cNvPr id="2" name="Title 1"/>
          <p:cNvSpPr>
            <a:spLocks noGrp="1"/>
          </p:cNvSpPr>
          <p:nvPr>
            <p:ph type="title"/>
          </p:nvPr>
        </p:nvSpPr>
        <p:spPr>
          <a:xfrm>
            <a:off x="457200" y="609600"/>
            <a:ext cx="8229600" cy="1066800"/>
          </a:xfrm>
        </p:spPr>
        <p:txBody>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30808"/>
          </a:xfrm>
        </p:spPr>
        <p:txBody>
          <a:bodyPr>
            <a:normAutofit fontScale="92500" lnSpcReduction="20000"/>
          </a:bodyPr>
          <a:lstStyle/>
          <a:p>
            <a:pPr>
              <a:buNone/>
            </a:pPr>
            <a:r>
              <a:rPr lang="en-US" sz="3500" dirty="0" smtClean="0"/>
              <a:t>10. Ambiguous – 2 Main Types</a:t>
            </a:r>
          </a:p>
          <a:p>
            <a:pPr>
              <a:buNone/>
            </a:pPr>
            <a:r>
              <a:rPr lang="en-US" sz="3500" dirty="0" smtClean="0"/>
              <a:t> 	Variations</a:t>
            </a:r>
          </a:p>
          <a:p>
            <a:r>
              <a:rPr lang="en-US" sz="3500" dirty="0" smtClean="0"/>
              <a:t>   Deployment, adoptee’s search for    parents, MIA, The World Trade Center, strike, Alzheimer’s – Abortion </a:t>
            </a:r>
          </a:p>
          <a:p>
            <a:r>
              <a:rPr lang="en-US" sz="3500" dirty="0" smtClean="0"/>
              <a:t>   Childhood abandonment – Physical &amp; Emotional – The loss of childhood from physical and/or sexual abuse – Family member in jail, Chronic illness</a:t>
            </a:r>
          </a:p>
          <a:p>
            <a:pPr>
              <a:buNone/>
            </a:pPr>
            <a:r>
              <a:rPr lang="en-US" dirty="0" smtClean="0"/>
              <a:t> </a:t>
            </a:r>
          </a:p>
          <a:p>
            <a:pPr>
              <a:buNone/>
            </a:pP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a:xfrm>
            <a:off x="609600" y="609600"/>
            <a:ext cx="8229600" cy="838200"/>
          </a:xfrm>
        </p:spPr>
        <p:txBody>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325112"/>
          </a:xfrm>
        </p:spPr>
        <p:txBody>
          <a:bodyPr>
            <a:normAutofit/>
          </a:bodyPr>
          <a:lstStyle/>
          <a:p>
            <a:pPr>
              <a:buNone/>
            </a:pPr>
            <a:r>
              <a:rPr lang="en-US" sz="3200" dirty="0" smtClean="0"/>
              <a:t>It’s usually not one person impacted by a death but an entire family unit. Unique problems arise. The balance of the family system is disrupted. What if a family member is terminal? </a:t>
            </a:r>
            <a:endParaRPr lang="en-US" sz="3200" dirty="0"/>
          </a:p>
        </p:txBody>
      </p:sp>
      <p:sp>
        <p:nvSpPr>
          <p:cNvPr id="2" name="Title 1"/>
          <p:cNvSpPr>
            <a:spLocks noGrp="1"/>
          </p:cNvSpPr>
          <p:nvPr>
            <p:ph type="title"/>
          </p:nvPr>
        </p:nvSpPr>
        <p:spPr>
          <a:xfrm>
            <a:off x="457200" y="609600"/>
            <a:ext cx="8229600" cy="1066800"/>
          </a:xfrm>
        </p:spPr>
        <p:txBody>
          <a:bodyPr>
            <a:normAutofit/>
          </a:bodyPr>
          <a:lstStyle/>
          <a:p>
            <a:r>
              <a:rPr lang="en-US" dirty="0" smtClean="0"/>
              <a:t>Loss and Trauma in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01312"/>
          </a:xfrm>
        </p:spPr>
        <p:txBody>
          <a:bodyPr/>
          <a:lstStyle/>
          <a:p>
            <a:pPr>
              <a:buNone/>
            </a:pPr>
            <a:r>
              <a:rPr lang="en-US" sz="3200" dirty="0" smtClean="0"/>
              <a:t>11. Disenfranchised Grief</a:t>
            </a:r>
          </a:p>
          <a:p>
            <a:pPr>
              <a:buNone/>
            </a:pPr>
            <a:endParaRPr lang="en-US" sz="3200" dirty="0" smtClean="0"/>
          </a:p>
          <a:p>
            <a:pPr>
              <a:buNone/>
            </a:pPr>
            <a:r>
              <a:rPr lang="en-US" sz="3200" dirty="0" smtClean="0"/>
              <a:t>…the grief that persons experience when you incur a loss that is not or cannot be openly acknowledged, publicly mourned, or socially supported.</a:t>
            </a:r>
          </a:p>
          <a:p>
            <a:endParaRPr lang="en-US" dirty="0" smtClean="0"/>
          </a:p>
          <a:p>
            <a:endParaRPr lang="en-US" dirty="0"/>
          </a:p>
        </p:txBody>
      </p:sp>
      <p:sp>
        <p:nvSpPr>
          <p:cNvPr id="2" name="Title 1"/>
          <p:cNvSpPr>
            <a:spLocks noGrp="1"/>
          </p:cNvSpPr>
          <p:nvPr>
            <p:ph type="title"/>
          </p:nvPr>
        </p:nvSpPr>
        <p:spPr>
          <a:xfrm>
            <a:off x="457200" y="685800"/>
            <a:ext cx="8229600" cy="914400"/>
          </a:xfrm>
        </p:spPr>
        <p:txBody>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325112"/>
          </a:xfrm>
        </p:spPr>
        <p:txBody>
          <a:bodyPr>
            <a:normAutofit/>
          </a:bodyPr>
          <a:lstStyle/>
          <a:p>
            <a:pPr>
              <a:buNone/>
            </a:pPr>
            <a:r>
              <a:rPr lang="en-US" sz="3200" dirty="0" smtClean="0"/>
              <a:t>Three types of Disenfranchised Grief:</a:t>
            </a:r>
          </a:p>
          <a:p>
            <a:pPr lvl="0">
              <a:buNone/>
            </a:pPr>
            <a:r>
              <a:rPr lang="en-US" sz="3200" dirty="0" smtClean="0"/>
              <a:t>	The relationship is not recognized</a:t>
            </a:r>
          </a:p>
          <a:p>
            <a:pPr lvl="0">
              <a:buNone/>
            </a:pPr>
            <a:r>
              <a:rPr lang="en-US" sz="3200" dirty="0" smtClean="0"/>
              <a:t>	The loss is not recognized.</a:t>
            </a:r>
          </a:p>
          <a:p>
            <a:pPr lvl="0">
              <a:buNone/>
            </a:pPr>
            <a:r>
              <a:rPr lang="en-US" sz="3200" dirty="0" smtClean="0"/>
              <a:t>	The griever is not recognized.</a:t>
            </a:r>
          </a:p>
          <a:p>
            <a:endParaRPr lang="en-US" sz="3200" dirty="0"/>
          </a:p>
        </p:txBody>
      </p:sp>
      <p:sp>
        <p:nvSpPr>
          <p:cNvPr id="2" name="Title 1"/>
          <p:cNvSpPr>
            <a:spLocks noGrp="1"/>
          </p:cNvSpPr>
          <p:nvPr>
            <p:ph type="title"/>
          </p:nvPr>
        </p:nvSpPr>
        <p:spPr>
          <a:xfrm>
            <a:off x="381000" y="609600"/>
            <a:ext cx="8229600" cy="914400"/>
          </a:xfrm>
        </p:spPr>
        <p:txBody>
          <a:bodyPr/>
          <a:lstStyle/>
          <a:p>
            <a:r>
              <a:rPr lang="en-US" dirty="0" smtClean="0"/>
              <a:t>The Losses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410200"/>
          </a:xfrm>
        </p:spPr>
        <p:txBody>
          <a:bodyPr>
            <a:normAutofit/>
          </a:bodyPr>
          <a:lstStyle/>
          <a:p>
            <a:pPr lvl="0">
              <a:buClrTx/>
              <a:buNone/>
            </a:pPr>
            <a:r>
              <a:rPr lang="en-US" sz="3200" dirty="0" smtClean="0"/>
              <a:t>1. The capacity to cope is diminished as the shock overwhelms the person at the same time additional stressors are added.</a:t>
            </a:r>
          </a:p>
          <a:p>
            <a:pPr lvl="0">
              <a:buClrTx/>
              <a:buNone/>
            </a:pPr>
            <a:r>
              <a:rPr lang="en-US" sz="3200" dirty="0" smtClean="0"/>
              <a:t>2. The loss doesn’t make sense, and can’t be understood or absorbed.</a:t>
            </a:r>
          </a:p>
          <a:p>
            <a:pPr>
              <a:buNone/>
            </a:pPr>
            <a:r>
              <a:rPr lang="en-US" sz="3200" dirty="0" smtClean="0"/>
              <a:t>3. Sudden loss or sudden death usually leaves the survivor with a sense of unreality that may last a long time.</a:t>
            </a:r>
          </a:p>
          <a:p>
            <a:pPr lvl="0"/>
            <a:endParaRPr lang="en-US" dirty="0" smtClean="0"/>
          </a:p>
        </p:txBody>
      </p:sp>
      <p:sp>
        <p:nvSpPr>
          <p:cNvPr id="2" name="Title 1"/>
          <p:cNvSpPr>
            <a:spLocks noGrp="1"/>
          </p:cNvSpPr>
          <p:nvPr>
            <p:ph type="title"/>
          </p:nvPr>
        </p:nvSpPr>
        <p:spPr/>
        <p:txBody>
          <a:bodyPr>
            <a:normAutofit/>
          </a:bodyPr>
          <a:lstStyle/>
          <a:p>
            <a:r>
              <a:rPr lang="en-US" b="1" dirty="0" smtClean="0"/>
              <a:t>Sudden Loss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ClrTx/>
              <a:buNone/>
            </a:pPr>
            <a:r>
              <a:rPr lang="en-US" sz="3200" dirty="0" smtClean="0"/>
              <a:t>4. Symptoms of acute grief and of physical and emotional shock persist for a prolonged period of time.</a:t>
            </a:r>
          </a:p>
          <a:p>
            <a:pPr lvl="0">
              <a:buClrTx/>
              <a:buNone/>
            </a:pPr>
            <a:r>
              <a:rPr lang="en-US" sz="3200" dirty="0" smtClean="0"/>
              <a:t>5. Sudden loss or death fosters a stronger-than-normal sense of guilt expressed in “if only…” statements.</a:t>
            </a:r>
          </a:p>
          <a:p>
            <a:pPr>
              <a:buClrTx/>
              <a:buNone/>
            </a:pPr>
            <a:r>
              <a:rPr lang="en-US" sz="3200" dirty="0" smtClean="0"/>
              <a:t>6. In sudden loss or death, the need to blame someone for what happened is extremely strong.</a:t>
            </a:r>
          </a:p>
          <a:p>
            <a:pPr lvl="0">
              <a:buClrTx/>
            </a:pPr>
            <a:endParaRPr lang="en-US" dirty="0" smtClean="0"/>
          </a:p>
        </p:txBody>
      </p:sp>
      <p:sp>
        <p:nvSpPr>
          <p:cNvPr id="2" name="Title 1"/>
          <p:cNvSpPr>
            <a:spLocks noGrp="1"/>
          </p:cNvSpPr>
          <p:nvPr>
            <p:ph type="title"/>
          </p:nvPr>
        </p:nvSpPr>
        <p:spPr/>
        <p:txBody>
          <a:bodyPr/>
          <a:lstStyle/>
          <a:p>
            <a:r>
              <a:rPr lang="en-US" b="1" dirty="0" smtClean="0"/>
              <a:t>Sudden Loss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ClrTx/>
              <a:buNone/>
            </a:pPr>
            <a:r>
              <a:rPr lang="en-US" sz="3200" dirty="0" smtClean="0"/>
              <a:t>7. There’s a profound loss of security and confidence in the world which affects all areas of life and increases many kinds of anxiety.</a:t>
            </a:r>
          </a:p>
          <a:p>
            <a:pPr lvl="0">
              <a:buClrTx/>
              <a:buNone/>
            </a:pPr>
            <a:r>
              <a:rPr lang="en-US" sz="3200" dirty="0" smtClean="0"/>
              <a:t>8. Sudden loss or death often involves medical and legal authorities.</a:t>
            </a:r>
          </a:p>
          <a:p>
            <a:pPr lvl="0">
              <a:buClrTx/>
              <a:buNone/>
            </a:pPr>
            <a:r>
              <a:rPr lang="en-US" sz="3200" dirty="0" smtClean="0"/>
              <a:t>9. Sudden loss or death often elicits a sense of helplessness on the part of the survivor.</a:t>
            </a:r>
          </a:p>
          <a:p>
            <a:endParaRPr lang="en-US" dirty="0"/>
          </a:p>
        </p:txBody>
      </p:sp>
      <p:sp>
        <p:nvSpPr>
          <p:cNvPr id="2" name="Title 1"/>
          <p:cNvSpPr>
            <a:spLocks noGrp="1"/>
          </p:cNvSpPr>
          <p:nvPr>
            <p:ph type="title"/>
          </p:nvPr>
        </p:nvSpPr>
        <p:spPr/>
        <p:txBody>
          <a:bodyPr/>
          <a:lstStyle/>
          <a:p>
            <a:r>
              <a:rPr lang="en-US" dirty="0" smtClean="0"/>
              <a:t>Sudden Loss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10. </a:t>
            </a:r>
            <a:r>
              <a:rPr lang="en-US" sz="3200" dirty="0" smtClean="0"/>
              <a:t>The loss cuts across experience in the relationship and ends to highlight what was happening at the time of death, often causing these last-minute situations to be out of proportion with the rest of the relationship and predisposing of problems with realistic recollection and guilt.</a:t>
            </a:r>
            <a:endParaRPr lang="en-US" sz="3200" dirty="0"/>
          </a:p>
        </p:txBody>
      </p:sp>
      <p:sp>
        <p:nvSpPr>
          <p:cNvPr id="2" name="Title 1"/>
          <p:cNvSpPr>
            <a:spLocks noGrp="1"/>
          </p:cNvSpPr>
          <p:nvPr>
            <p:ph type="title"/>
          </p:nvPr>
        </p:nvSpPr>
        <p:spPr/>
        <p:txBody>
          <a:bodyPr>
            <a:normAutofit/>
          </a:bodyPr>
          <a:lstStyle/>
          <a:p>
            <a:r>
              <a:rPr lang="en-US" dirty="0" smtClean="0"/>
              <a:t>Sudden Loss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lnSpcReduction="10000"/>
          </a:bodyPr>
          <a:lstStyle/>
          <a:p>
            <a:pPr lvl="0">
              <a:buClrTx/>
              <a:buNone/>
            </a:pPr>
            <a:r>
              <a:rPr lang="en-US" sz="3200" dirty="0" smtClean="0"/>
              <a:t>11. Sudden loss or death leaves the survivors with many  regrets a sense of unfinished business. </a:t>
            </a:r>
          </a:p>
          <a:p>
            <a:pPr lvl="0">
              <a:buClrTx/>
              <a:buNone/>
            </a:pPr>
            <a:r>
              <a:rPr lang="en-US" sz="3200" dirty="0" smtClean="0"/>
              <a:t>12. In the event of sudden loss or death there is the need to   understand why it happened. Along with this is the need to  ascribe not only the cause but the blame. Sometimes God is the only available target and it is not uncommon to hear someone say, “I hate God.”</a:t>
            </a:r>
          </a:p>
          <a:p>
            <a:endParaRPr lang="en-US" dirty="0" smtClean="0"/>
          </a:p>
          <a:p>
            <a:endParaRPr lang="en-US" dirty="0"/>
          </a:p>
        </p:txBody>
      </p:sp>
      <p:sp>
        <p:nvSpPr>
          <p:cNvPr id="2" name="Title 1"/>
          <p:cNvSpPr>
            <a:spLocks noGrp="1"/>
          </p:cNvSpPr>
          <p:nvPr>
            <p:ph type="title"/>
          </p:nvPr>
        </p:nvSpPr>
        <p:spPr/>
        <p:txBody>
          <a:bodyPr/>
          <a:lstStyle/>
          <a:p>
            <a:r>
              <a:rPr lang="en-US" b="1" smtClean="0"/>
              <a:t>Sudden Loss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ClrTx/>
              <a:buNone/>
            </a:pPr>
            <a:r>
              <a:rPr lang="en-US" sz="3200" dirty="0" smtClean="0"/>
              <a:t>13. The death tends to be followed by a number of major secondary losses because of the consequences of lack of anticipation.</a:t>
            </a:r>
          </a:p>
          <a:p>
            <a:pPr lvl="0">
              <a:buClrTx/>
              <a:buNone/>
            </a:pPr>
            <a:r>
              <a:rPr lang="en-US" sz="3200" dirty="0" smtClean="0"/>
              <a:t>14. The death can provoke posttraumatic stress responses</a:t>
            </a:r>
            <a:r>
              <a:rPr lang="en-US" sz="2800" dirty="0" smtClean="0"/>
              <a:t>.</a:t>
            </a:r>
          </a:p>
          <a:p>
            <a:pPr>
              <a:buClrTx/>
            </a:pPr>
            <a:endParaRPr lang="en-US" dirty="0" smtClean="0"/>
          </a:p>
          <a:p>
            <a:pPr>
              <a:buNone/>
            </a:pPr>
            <a:endParaRPr lang="en-US" dirty="0"/>
          </a:p>
        </p:txBody>
      </p:sp>
      <p:sp>
        <p:nvSpPr>
          <p:cNvPr id="2" name="Title 1"/>
          <p:cNvSpPr>
            <a:spLocks noGrp="1"/>
          </p:cNvSpPr>
          <p:nvPr>
            <p:ph type="title"/>
          </p:nvPr>
        </p:nvSpPr>
        <p:spPr/>
        <p:txBody>
          <a:bodyPr/>
          <a:lstStyle/>
          <a:p>
            <a:r>
              <a:rPr lang="en-US" dirty="0" smtClean="0"/>
              <a:t>Sudden Loss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p:txBody>
          <a:bodyPr>
            <a:normAutofit/>
          </a:bodyPr>
          <a:lstStyle/>
          <a:p>
            <a:r>
              <a:rPr lang="en-US" sz="2800" dirty="0" smtClean="0"/>
              <a:t>I am not sure exactly how it works, but this is amazingly accurate. Read the full description before looking at the picture.</a:t>
            </a:r>
          </a:p>
          <a:p>
            <a:r>
              <a:rPr lang="en-US" sz="2800" dirty="0" smtClean="0"/>
              <a:t>The picture below has 2 identical dolphins in it. It was used in a case study on stress levels at St. Mary’s Hospital.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sz="2800" dirty="0" smtClean="0"/>
              <a:t>Look at both dolphins jumping out of the water. The dolphins are identical. A closely monitored scientific study revealed that, in spite of the fact that the dolphins are identical, a person under stress would find differences in the two dolphins. The more differences a person finds between the dolphins, the more stress that person is experiencing. </a:t>
            </a:r>
          </a:p>
          <a:p>
            <a:r>
              <a:rPr lang="en-US" sz="2800" dirty="0" smtClean="0"/>
              <a:t>Look at the photograph and if you find more than one or two differences you may want to take a vacation</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t>Each member of the family unit differs in his or her response and even acceptance of the news. Some members will respond well to the needs of the dying person, while others would rather not acknowledge the impending death.</a:t>
            </a:r>
          </a:p>
          <a:p>
            <a:pPr>
              <a:buNone/>
            </a:pPr>
            <a:endParaRPr lang="en-US" dirty="0"/>
          </a:p>
        </p:txBody>
      </p:sp>
      <p:sp>
        <p:nvSpPr>
          <p:cNvPr id="2" name="Title 1"/>
          <p:cNvSpPr>
            <a:spLocks noGrp="1"/>
          </p:cNvSpPr>
          <p:nvPr>
            <p:ph type="title"/>
          </p:nvPr>
        </p:nvSpPr>
        <p:spPr>
          <a:xfrm>
            <a:off x="533400" y="304800"/>
            <a:ext cx="8229600" cy="1066800"/>
          </a:xfrm>
        </p:spPr>
        <p:txBody>
          <a:bodyPr/>
          <a:lstStyle/>
          <a:p>
            <a:r>
              <a:rPr lang="en-US" dirty="0" smtClean="0"/>
              <a:t>Loss and Trauma in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209800" y="457200"/>
            <a:ext cx="4131973" cy="58591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rmAutofit fontScale="92500" lnSpcReduction="10000"/>
          </a:bodyPr>
          <a:lstStyle/>
          <a:p>
            <a:pPr>
              <a:buClrTx/>
              <a:buNone/>
            </a:pPr>
            <a:endParaRPr lang="en-US" sz="3200" dirty="0" smtClean="0"/>
          </a:p>
          <a:p>
            <a:pPr>
              <a:buClrTx/>
            </a:pPr>
            <a:r>
              <a:rPr lang="en-US" sz="3200" dirty="0" smtClean="0"/>
              <a:t>friend </a:t>
            </a:r>
          </a:p>
          <a:p>
            <a:pPr>
              <a:buClrTx/>
            </a:pPr>
            <a:r>
              <a:rPr lang="en-US" sz="3200" dirty="0" smtClean="0"/>
              <a:t>provider</a:t>
            </a:r>
          </a:p>
          <a:p>
            <a:pPr>
              <a:buClrTx/>
            </a:pPr>
            <a:r>
              <a:rPr lang="en-US" sz="3200" dirty="0" smtClean="0"/>
              <a:t>handyman 					</a:t>
            </a:r>
          </a:p>
          <a:p>
            <a:pPr>
              <a:buClrTx/>
            </a:pPr>
            <a:r>
              <a:rPr lang="en-US" sz="3200" dirty="0" smtClean="0"/>
              <a:t>cook</a:t>
            </a:r>
          </a:p>
          <a:p>
            <a:pPr>
              <a:buClrTx/>
            </a:pPr>
            <a:r>
              <a:rPr lang="en-US" sz="3200" dirty="0" smtClean="0"/>
              <a:t>lover						</a:t>
            </a:r>
          </a:p>
          <a:p>
            <a:pPr>
              <a:buClrTx/>
            </a:pPr>
            <a:r>
              <a:rPr lang="en-US" sz="3200" dirty="0" smtClean="0"/>
              <a:t>bill payer</a:t>
            </a:r>
          </a:p>
          <a:p>
            <a:pPr>
              <a:buClrTx/>
            </a:pPr>
            <a:r>
              <a:rPr lang="en-US" sz="3200" dirty="0" smtClean="0"/>
              <a:t>gardener					</a:t>
            </a:r>
          </a:p>
          <a:p>
            <a:pPr>
              <a:buClrTx/>
            </a:pPr>
            <a:r>
              <a:rPr lang="en-US" sz="3200" dirty="0" smtClean="0"/>
              <a:t>laundry person</a:t>
            </a:r>
          </a:p>
          <a:p>
            <a:pPr>
              <a:buClrTx/>
            </a:pPr>
            <a:r>
              <a:rPr lang="en-US" sz="3200" dirty="0" smtClean="0"/>
              <a:t>companion	</a:t>
            </a:r>
            <a:r>
              <a:rPr lang="en-US" dirty="0" smtClean="0"/>
              <a:t>				</a:t>
            </a:r>
          </a:p>
        </p:txBody>
      </p:sp>
      <p:sp>
        <p:nvSpPr>
          <p:cNvPr id="2" name="Title 1"/>
          <p:cNvSpPr>
            <a:spLocks noGrp="1"/>
          </p:cNvSpPr>
          <p:nvPr>
            <p:ph type="title"/>
          </p:nvPr>
        </p:nvSpPr>
        <p:spPr>
          <a:xfrm>
            <a:off x="381000" y="304800"/>
            <a:ext cx="8229600" cy="1219200"/>
          </a:xfrm>
        </p:spPr>
        <p:txBody>
          <a:bodyPr>
            <a:normAutofit fontScale="90000"/>
          </a:bodyPr>
          <a:lstStyle/>
          <a:p>
            <a:r>
              <a:rPr lang="en-US" dirty="0" smtClean="0"/>
              <a:t>Secondary Losses –</a:t>
            </a:r>
            <a:br>
              <a:rPr lang="en-US" dirty="0" smtClean="0"/>
            </a:br>
            <a:r>
              <a:rPr lang="en-US" dirty="0" smtClean="0"/>
              <a:t>Examples of the Loss of a Spouse</a:t>
            </a:r>
            <a:endParaRPr lang="en-US" dirty="0"/>
          </a:p>
        </p:txBody>
      </p:sp>
      <p:sp>
        <p:nvSpPr>
          <p:cNvPr id="4" name="Content Placeholder 2"/>
          <p:cNvSpPr txBox="1">
            <a:spLocks/>
          </p:cNvSpPr>
          <p:nvPr/>
        </p:nvSpPr>
        <p:spPr>
          <a:xfrm>
            <a:off x="4038600" y="1752600"/>
            <a:ext cx="4919472" cy="47244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confidante </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sports partner			</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mentor </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checkbook balancer		</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prayer partner			</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mechanic</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source of inspiration or  insight </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identity</a:t>
            </a:r>
          </a:p>
          <a:p>
            <a:pPr marL="274320" marR="0" lvl="0" indent="-274320" algn="l" defTabSz="914400" rtl="0" eaLnBrk="1" fontAlgn="auto" latinLnBrk="0" hangingPunct="1">
              <a:lnSpc>
                <a:spcPct val="100000"/>
              </a:lnSpc>
              <a:spcBef>
                <a:spcPct val="20000"/>
              </a:spcBef>
              <a:spcAft>
                <a:spcPts val="0"/>
              </a:spcAft>
              <a:buClrTx/>
              <a:buSzPct val="85000"/>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4">
                                            <p:txEl>
                                              <p:pRg st="0" end="0"/>
                                            </p:txEl>
                                          </p:spTgt>
                                        </p:tgtEl>
                                        <p:attrNameLst>
                                          <p:attrName>style.visibility</p:attrName>
                                        </p:attrNameLst>
                                      </p:cBhvr>
                                      <p:to>
                                        <p:strVal val="visible"/>
                                      </p:to>
                                    </p:set>
                                    <p:anim calcmode="lin" valueType="num">
                                      <p:cBhvr>
                                        <p:cTn id="70"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71"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72" dur="1000"/>
                                        <p:tgtEl>
                                          <p:spTgt spid="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 calcmode="lin" valueType="num">
                                      <p:cBhvr>
                                        <p:cTn id="7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7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79" dur="1000"/>
                                        <p:tgtEl>
                                          <p:spTgt spid="4">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4">
                                            <p:txEl>
                                              <p:pRg st="2" end="2"/>
                                            </p:txEl>
                                          </p:spTgt>
                                        </p:tgtEl>
                                        <p:attrNameLst>
                                          <p:attrName>style.visibility</p:attrName>
                                        </p:attrNameLst>
                                      </p:cBhvr>
                                      <p:to>
                                        <p:strVal val="visible"/>
                                      </p:to>
                                    </p:set>
                                    <p:anim calcmode="lin" valueType="num">
                                      <p:cBhvr>
                                        <p:cTn id="8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86" dur="1000"/>
                                        <p:tgtEl>
                                          <p:spTgt spid="4">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 calcmode="lin" valueType="num">
                                      <p:cBhvr>
                                        <p:cTn id="9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9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93" dur="1000"/>
                                        <p:tgtEl>
                                          <p:spTgt spid="4">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4">
                                            <p:txEl>
                                              <p:pRg st="4" end="4"/>
                                            </p:txEl>
                                          </p:spTgt>
                                        </p:tgtEl>
                                        <p:attrNameLst>
                                          <p:attrName>style.visibility</p:attrName>
                                        </p:attrNameLst>
                                      </p:cBhvr>
                                      <p:to>
                                        <p:strVal val="visible"/>
                                      </p:to>
                                    </p:set>
                                    <p:anim calcmode="lin" valueType="num">
                                      <p:cBhvr>
                                        <p:cTn id="98"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99"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100" dur="1000"/>
                                        <p:tgtEl>
                                          <p:spTgt spid="4">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4">
                                            <p:txEl>
                                              <p:pRg st="5" end="5"/>
                                            </p:txEl>
                                          </p:spTgt>
                                        </p:tgtEl>
                                        <p:attrNameLst>
                                          <p:attrName>style.visibility</p:attrName>
                                        </p:attrNameLst>
                                      </p:cBhvr>
                                      <p:to>
                                        <p:strVal val="visible"/>
                                      </p:to>
                                    </p:set>
                                    <p:anim calcmode="lin" valueType="num">
                                      <p:cBhvr>
                                        <p:cTn id="105"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106"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107" dur="1000"/>
                                        <p:tgtEl>
                                          <p:spTgt spid="4">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4">
                                            <p:txEl>
                                              <p:pRg st="6" end="6"/>
                                            </p:txEl>
                                          </p:spTgt>
                                        </p:tgtEl>
                                        <p:attrNameLst>
                                          <p:attrName>style.visibility</p:attrName>
                                        </p:attrNameLst>
                                      </p:cBhvr>
                                      <p:to>
                                        <p:strVal val="visible"/>
                                      </p:to>
                                    </p:set>
                                    <p:anim calcmode="lin" valueType="num">
                                      <p:cBhvr>
                                        <p:cTn id="112"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113"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114" dur="1000"/>
                                        <p:tgtEl>
                                          <p:spTgt spid="4">
                                            <p:txEl>
                                              <p:pRg st="6" end="6"/>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grpId="0" nodeType="clickEffect">
                                  <p:stCondLst>
                                    <p:cond delay="0"/>
                                  </p:stCondLst>
                                  <p:childTnLst>
                                    <p:set>
                                      <p:cBhvr>
                                        <p:cTn id="118" dur="1" fill="hold">
                                          <p:stCondLst>
                                            <p:cond delay="0"/>
                                          </p:stCondLst>
                                        </p:cTn>
                                        <p:tgtEl>
                                          <p:spTgt spid="4">
                                            <p:txEl>
                                              <p:pRg st="7" end="7"/>
                                            </p:txEl>
                                          </p:spTgt>
                                        </p:tgtEl>
                                        <p:attrNameLst>
                                          <p:attrName>style.visibility</p:attrName>
                                        </p:attrNameLst>
                                      </p:cBhvr>
                                      <p:to>
                                        <p:strVal val="visible"/>
                                      </p:to>
                                    </p:set>
                                    <p:anim calcmode="lin" valueType="num">
                                      <p:cBhvr>
                                        <p:cTn id="119"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120"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121"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00600"/>
          </a:xfrm>
        </p:spPr>
        <p:txBody>
          <a:bodyPr>
            <a:normAutofit/>
          </a:bodyPr>
          <a:lstStyle/>
          <a:p>
            <a:pPr>
              <a:buClrTx/>
            </a:pPr>
            <a:r>
              <a:rPr lang="en-US" sz="2800" dirty="0" smtClean="0"/>
              <a:t>teacher </a:t>
            </a:r>
          </a:p>
          <a:p>
            <a:pPr>
              <a:buClrTx/>
            </a:pPr>
            <a:r>
              <a:rPr lang="en-US" sz="2800" dirty="0" smtClean="0"/>
              <a:t>motivator</a:t>
            </a:r>
          </a:p>
          <a:p>
            <a:pPr>
              <a:buClrTx/>
            </a:pPr>
            <a:r>
              <a:rPr lang="en-US" sz="2800" dirty="0" smtClean="0"/>
              <a:t>counselor</a:t>
            </a:r>
          </a:p>
          <a:p>
            <a:pPr>
              <a:buClrTx/>
            </a:pPr>
            <a:r>
              <a:rPr lang="en-US" sz="2800" dirty="0" smtClean="0"/>
              <a:t>business partner		</a:t>
            </a:r>
          </a:p>
          <a:p>
            <a:pPr>
              <a:buClrTx/>
            </a:pPr>
            <a:r>
              <a:rPr lang="en-US" sz="2800" dirty="0" smtClean="0"/>
              <a:t>protector</a:t>
            </a:r>
          </a:p>
          <a:p>
            <a:pPr>
              <a:buClrTx/>
            </a:pPr>
            <a:r>
              <a:rPr lang="en-US" sz="2800" dirty="0" smtClean="0"/>
              <a:t>errand person	</a:t>
            </a:r>
          </a:p>
          <a:p>
            <a:pPr>
              <a:buClrTx/>
            </a:pPr>
            <a:r>
              <a:rPr lang="en-US" sz="2800" dirty="0" smtClean="0"/>
              <a:t>organizer</a:t>
            </a:r>
          </a:p>
          <a:p>
            <a:pPr>
              <a:buClrTx/>
            </a:pPr>
            <a:r>
              <a:rPr lang="en-US" sz="2800" dirty="0" smtClean="0"/>
              <a:t>encourager</a:t>
            </a:r>
          </a:p>
          <a:p>
            <a:endParaRPr lang="en-US" dirty="0" smtClean="0"/>
          </a:p>
          <a:p>
            <a:endParaRPr lang="en-US" dirty="0" smtClean="0"/>
          </a:p>
          <a:p>
            <a:endParaRPr lang="en-US" dirty="0"/>
          </a:p>
        </p:txBody>
      </p:sp>
      <p:sp>
        <p:nvSpPr>
          <p:cNvPr id="2" name="Title 1"/>
          <p:cNvSpPr>
            <a:spLocks noGrp="1"/>
          </p:cNvSpPr>
          <p:nvPr>
            <p:ph type="title"/>
          </p:nvPr>
        </p:nvSpPr>
        <p:spPr>
          <a:xfrm>
            <a:off x="457200" y="381000"/>
            <a:ext cx="8229600" cy="1219200"/>
          </a:xfrm>
        </p:spPr>
        <p:txBody>
          <a:bodyPr>
            <a:normAutofit fontScale="90000"/>
          </a:bodyPr>
          <a:lstStyle/>
          <a:p>
            <a:r>
              <a:rPr lang="en-US" dirty="0" smtClean="0"/>
              <a:t>Secondary Losses –</a:t>
            </a:r>
            <a:br>
              <a:rPr lang="en-US" dirty="0" smtClean="0"/>
            </a:br>
            <a:r>
              <a:rPr lang="en-US" dirty="0" smtClean="0"/>
              <a:t>Examples of the Loss of a Spouse</a:t>
            </a:r>
            <a:endParaRPr lang="en-US" dirty="0"/>
          </a:p>
        </p:txBody>
      </p:sp>
      <p:sp>
        <p:nvSpPr>
          <p:cNvPr id="4" name="Content Placeholder 2"/>
          <p:cNvSpPr txBox="1">
            <a:spLocks/>
          </p:cNvSpPr>
          <p:nvPr/>
        </p:nvSpPr>
        <p:spPr>
          <a:xfrm>
            <a:off x="4191000" y="1828800"/>
            <a:ext cx="4614672" cy="45720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in-law support</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couple’s class</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financial adjustment</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social adjustment</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feeling of safety</a:t>
            </a:r>
          </a:p>
          <a:p>
            <a:pPr>
              <a:buClrTx/>
              <a:buFont typeface="Arial" pitchFamily="34" charset="0"/>
              <a:buChar char="•"/>
            </a:pPr>
            <a:r>
              <a:rPr lang="en-US" sz="2800" dirty="0" smtClean="0"/>
              <a:t>  tax preparer	</a:t>
            </a:r>
          </a:p>
          <a:p>
            <a:pPr>
              <a:buClrTx/>
              <a:buFont typeface="Arial" pitchFamily="34" charset="0"/>
              <a:buChar char="•"/>
            </a:pPr>
            <a:r>
              <a:rPr lang="en-US" sz="2800" dirty="0" smtClean="0"/>
              <a:t>  couple friends</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p:cTn id="6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6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 calcmode="lin" valueType="num">
                                      <p:cBhvr>
                                        <p:cTn id="70"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71"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72" dur="1000"/>
                                        <p:tgtEl>
                                          <p:spTgt spid="4">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 calcmode="lin" valueType="num">
                                      <p:cBhvr>
                                        <p:cTn id="7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7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79" dur="1000"/>
                                        <p:tgtEl>
                                          <p:spTgt spid="4">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 calcmode="lin" valueType="num">
                                      <p:cBhvr>
                                        <p:cTn id="84"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85"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86" dur="1000"/>
                                        <p:tgtEl>
                                          <p:spTgt spid="4">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anim calcmode="lin" valueType="num">
                                      <p:cBhvr>
                                        <p:cTn id="91"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92"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93" dur="1000"/>
                                        <p:tgtEl>
                                          <p:spTgt spid="4">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4">
                                            <p:txEl>
                                              <p:pRg st="5" end="5"/>
                                            </p:txEl>
                                          </p:spTgt>
                                        </p:tgtEl>
                                        <p:attrNameLst>
                                          <p:attrName>style.visibility</p:attrName>
                                        </p:attrNameLst>
                                      </p:cBhvr>
                                      <p:to>
                                        <p:strVal val="visible"/>
                                      </p:to>
                                    </p:set>
                                    <p:anim calcmode="lin" valueType="num">
                                      <p:cBhvr>
                                        <p:cTn id="98"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99"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100" dur="1000"/>
                                        <p:tgtEl>
                                          <p:spTgt spid="4">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4">
                                            <p:txEl>
                                              <p:pRg st="6" end="6"/>
                                            </p:txEl>
                                          </p:spTgt>
                                        </p:tgtEl>
                                        <p:attrNameLst>
                                          <p:attrName>style.visibility</p:attrName>
                                        </p:attrNameLst>
                                      </p:cBhvr>
                                      <p:to>
                                        <p:strVal val="visible"/>
                                      </p:to>
                                    </p:set>
                                    <p:anim calcmode="lin" valueType="num">
                                      <p:cBhvr>
                                        <p:cTn id="105"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106"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10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4754" name="Rectangle 2"/>
          <p:cNvSpPr>
            <a:spLocks noGrp="1" noChangeArrowheads="1"/>
          </p:cNvSpPr>
          <p:nvPr>
            <p:ph type="title"/>
          </p:nvPr>
        </p:nvSpPr>
        <p:spPr/>
        <p:txBody>
          <a:bodyPr anchor="t"/>
          <a:lstStyle/>
          <a:p>
            <a:pPr eaLnBrk="1" hangingPunct="1">
              <a:spcBef>
                <a:spcPts val="1200"/>
              </a:spcBef>
              <a:defRPr/>
            </a:pPr>
            <a:r>
              <a:rPr lang="en-US"/>
              <a:t>The Eleven Major Losses of Life</a:t>
            </a:r>
          </a:p>
        </p:txBody>
      </p:sp>
      <p:sp>
        <p:nvSpPr>
          <p:cNvPr id="10314755" name="Rectangle 3"/>
          <p:cNvSpPr>
            <a:spLocks noGrp="1" noChangeArrowheads="1"/>
          </p:cNvSpPr>
          <p:nvPr>
            <p:ph idx="1"/>
          </p:nvPr>
        </p:nvSpPr>
        <p:spPr>
          <a:xfrm>
            <a:off x="685800" y="990600"/>
            <a:ext cx="7769225" cy="5867400"/>
          </a:xfrm>
        </p:spPr>
        <p:txBody>
          <a:bodyPr>
            <a:normAutofit lnSpcReduction="10000"/>
          </a:bodyPr>
          <a:lstStyle/>
          <a:p>
            <a:pPr marL="685800" indent="-685800" eaLnBrk="1" hangingPunct="1">
              <a:buNone/>
              <a:defRPr/>
            </a:pPr>
            <a:r>
              <a:rPr lang="en-US" sz="2800" dirty="0"/>
              <a:t>	</a:t>
            </a:r>
            <a:r>
              <a:rPr lang="en-US" sz="3000" u="sng" dirty="0" smtClean="0"/>
              <a:t>Experienced</a:t>
            </a:r>
            <a:r>
              <a:rPr lang="en-US" sz="3000" dirty="0" smtClean="0"/>
              <a:t>    		 </a:t>
            </a:r>
            <a:r>
              <a:rPr lang="en-US" sz="3000" u="sng" dirty="0"/>
              <a:t>Learned</a:t>
            </a:r>
            <a:endParaRPr lang="en-US" sz="3000" dirty="0"/>
          </a:p>
          <a:p>
            <a:pPr marL="685800" indent="-685800" eaLnBrk="1" hangingPunct="1">
              <a:lnSpc>
                <a:spcPct val="95000"/>
              </a:lnSpc>
              <a:buNone/>
              <a:defRPr/>
            </a:pPr>
            <a:r>
              <a:rPr lang="en-US" sz="3000" dirty="0"/>
              <a:t>	</a:t>
            </a:r>
            <a:r>
              <a:rPr lang="en-US" sz="3000" dirty="0" smtClean="0"/>
              <a:t>1</a:t>
            </a:r>
            <a:r>
              <a:rPr lang="en-US" sz="3000" dirty="0"/>
              <a:t>. Real or material</a:t>
            </a:r>
          </a:p>
          <a:p>
            <a:pPr marL="685800" indent="-685800" eaLnBrk="1" hangingPunct="1">
              <a:lnSpc>
                <a:spcPct val="95000"/>
              </a:lnSpc>
              <a:buNone/>
              <a:defRPr/>
            </a:pPr>
            <a:r>
              <a:rPr lang="en-US" sz="3000" dirty="0" smtClean="0"/>
              <a:t>	2</a:t>
            </a:r>
            <a:r>
              <a:rPr lang="en-US" sz="3000" dirty="0"/>
              <a:t>. Abstract</a:t>
            </a:r>
          </a:p>
          <a:p>
            <a:pPr marL="685800" indent="-685800" eaLnBrk="1" hangingPunct="1">
              <a:lnSpc>
                <a:spcPct val="95000"/>
              </a:lnSpc>
              <a:buNone/>
              <a:defRPr/>
            </a:pPr>
            <a:r>
              <a:rPr lang="en-US" sz="3000" dirty="0" smtClean="0"/>
              <a:t>	3</a:t>
            </a:r>
            <a:r>
              <a:rPr lang="en-US" sz="3000" dirty="0"/>
              <a:t>. Imagined</a:t>
            </a:r>
          </a:p>
          <a:p>
            <a:pPr marL="685800" indent="-685800" eaLnBrk="1" hangingPunct="1">
              <a:lnSpc>
                <a:spcPct val="95000"/>
              </a:lnSpc>
              <a:buNone/>
              <a:defRPr/>
            </a:pPr>
            <a:r>
              <a:rPr lang="en-US" sz="3000" dirty="0" smtClean="0"/>
              <a:t>	4</a:t>
            </a:r>
            <a:r>
              <a:rPr lang="en-US" sz="3000" dirty="0"/>
              <a:t>. Relationship</a:t>
            </a:r>
          </a:p>
          <a:p>
            <a:pPr marL="685800" indent="-685800" eaLnBrk="1" hangingPunct="1">
              <a:lnSpc>
                <a:spcPct val="95000"/>
              </a:lnSpc>
              <a:buNone/>
              <a:defRPr/>
            </a:pPr>
            <a:r>
              <a:rPr lang="en-US" sz="3000" dirty="0" smtClean="0"/>
              <a:t>	5</a:t>
            </a:r>
            <a:r>
              <a:rPr lang="en-US" sz="3000" dirty="0"/>
              <a:t>. Intra psychic</a:t>
            </a:r>
          </a:p>
          <a:p>
            <a:pPr marL="685800" indent="-685800" eaLnBrk="1" hangingPunct="1">
              <a:lnSpc>
                <a:spcPct val="95000"/>
              </a:lnSpc>
              <a:buNone/>
              <a:defRPr/>
            </a:pPr>
            <a:r>
              <a:rPr lang="en-US" sz="3000" dirty="0" smtClean="0"/>
              <a:t>	6</a:t>
            </a:r>
            <a:r>
              <a:rPr lang="en-US" sz="3000" dirty="0"/>
              <a:t>. Functional</a:t>
            </a:r>
          </a:p>
          <a:p>
            <a:pPr marL="685800" indent="-685800" eaLnBrk="1" hangingPunct="1">
              <a:lnSpc>
                <a:spcPct val="95000"/>
              </a:lnSpc>
              <a:buNone/>
              <a:defRPr/>
            </a:pPr>
            <a:r>
              <a:rPr lang="en-US" sz="3000" dirty="0"/>
              <a:t>	</a:t>
            </a:r>
            <a:r>
              <a:rPr lang="en-US" sz="3000" dirty="0" smtClean="0"/>
              <a:t>7</a:t>
            </a:r>
            <a:r>
              <a:rPr lang="en-US" sz="3000" dirty="0"/>
              <a:t>. Role</a:t>
            </a:r>
          </a:p>
          <a:p>
            <a:pPr marL="685800" indent="-685800" eaLnBrk="1" hangingPunct="1">
              <a:lnSpc>
                <a:spcPct val="95000"/>
              </a:lnSpc>
              <a:buNone/>
              <a:defRPr/>
            </a:pPr>
            <a:r>
              <a:rPr lang="en-US" sz="3000" dirty="0" smtClean="0"/>
              <a:t>	8</a:t>
            </a:r>
            <a:r>
              <a:rPr lang="en-US" sz="3000" dirty="0"/>
              <a:t>. Systemic</a:t>
            </a:r>
          </a:p>
          <a:p>
            <a:pPr marL="685800" indent="-685800" eaLnBrk="1" hangingPunct="1">
              <a:lnSpc>
                <a:spcPct val="95000"/>
              </a:lnSpc>
              <a:buNone/>
              <a:defRPr/>
            </a:pPr>
            <a:r>
              <a:rPr lang="en-US" sz="3000" dirty="0" smtClean="0"/>
              <a:t>	9</a:t>
            </a:r>
            <a:r>
              <a:rPr lang="en-US" sz="3000" dirty="0"/>
              <a:t>. Threatened</a:t>
            </a:r>
          </a:p>
          <a:p>
            <a:pPr marL="685800" indent="-685800" eaLnBrk="1" hangingPunct="1">
              <a:lnSpc>
                <a:spcPct val="95000"/>
              </a:lnSpc>
              <a:buNone/>
              <a:defRPr/>
            </a:pPr>
            <a:r>
              <a:rPr lang="en-US" sz="3000" dirty="0" smtClean="0"/>
              <a:t>	10</a:t>
            </a:r>
            <a:r>
              <a:rPr lang="en-US" sz="3000" dirty="0"/>
              <a:t>. Ambiguous</a:t>
            </a:r>
          </a:p>
          <a:p>
            <a:pPr marL="685800" indent="-685800" eaLnBrk="1" hangingPunct="1">
              <a:lnSpc>
                <a:spcPct val="95000"/>
              </a:lnSpc>
              <a:buNone/>
              <a:defRPr/>
            </a:pPr>
            <a:r>
              <a:rPr lang="en-US" sz="3000" dirty="0" smtClean="0"/>
              <a:t>	11</a:t>
            </a:r>
            <a:r>
              <a:rPr lang="en-US" sz="3000" dirty="0"/>
              <a:t>. Disenfranchised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314755">
                                            <p:txEl>
                                              <p:pRg st="1" end="1"/>
                                            </p:txEl>
                                          </p:spTgt>
                                        </p:tgtEl>
                                        <p:attrNameLst>
                                          <p:attrName>style.visibility</p:attrName>
                                        </p:attrNameLst>
                                      </p:cBhvr>
                                      <p:to>
                                        <p:strVal val="visible"/>
                                      </p:to>
                                    </p:set>
                                    <p:anim calcmode="lin" valueType="num">
                                      <p:cBhvr>
                                        <p:cTn id="7" dur="1000" fill="hold"/>
                                        <p:tgtEl>
                                          <p:spTgt spid="1031475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031475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031475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314755">
                                            <p:txEl>
                                              <p:pRg st="2" end="2"/>
                                            </p:txEl>
                                          </p:spTgt>
                                        </p:tgtEl>
                                        <p:attrNameLst>
                                          <p:attrName>style.visibility</p:attrName>
                                        </p:attrNameLst>
                                      </p:cBhvr>
                                      <p:to>
                                        <p:strVal val="visible"/>
                                      </p:to>
                                    </p:set>
                                    <p:anim calcmode="lin" valueType="num">
                                      <p:cBhvr>
                                        <p:cTn id="14" dur="1000" fill="hold"/>
                                        <p:tgtEl>
                                          <p:spTgt spid="1031475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031475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031475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314755">
                                            <p:txEl>
                                              <p:pRg st="3" end="3"/>
                                            </p:txEl>
                                          </p:spTgt>
                                        </p:tgtEl>
                                        <p:attrNameLst>
                                          <p:attrName>style.visibility</p:attrName>
                                        </p:attrNameLst>
                                      </p:cBhvr>
                                      <p:to>
                                        <p:strVal val="visible"/>
                                      </p:to>
                                    </p:set>
                                    <p:anim calcmode="lin" valueType="num">
                                      <p:cBhvr>
                                        <p:cTn id="21" dur="1000" fill="hold"/>
                                        <p:tgtEl>
                                          <p:spTgt spid="10314755">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031475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031475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314755">
                                            <p:txEl>
                                              <p:pRg st="4" end="4"/>
                                            </p:txEl>
                                          </p:spTgt>
                                        </p:tgtEl>
                                        <p:attrNameLst>
                                          <p:attrName>style.visibility</p:attrName>
                                        </p:attrNameLst>
                                      </p:cBhvr>
                                      <p:to>
                                        <p:strVal val="visible"/>
                                      </p:to>
                                    </p:set>
                                    <p:anim calcmode="lin" valueType="num">
                                      <p:cBhvr>
                                        <p:cTn id="28" dur="1000" fill="hold"/>
                                        <p:tgtEl>
                                          <p:spTgt spid="10314755">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0314755">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031475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314755">
                                            <p:txEl>
                                              <p:pRg st="5" end="5"/>
                                            </p:txEl>
                                          </p:spTgt>
                                        </p:tgtEl>
                                        <p:attrNameLst>
                                          <p:attrName>style.visibility</p:attrName>
                                        </p:attrNameLst>
                                      </p:cBhvr>
                                      <p:to>
                                        <p:strVal val="visible"/>
                                      </p:to>
                                    </p:set>
                                    <p:anim calcmode="lin" valueType="num">
                                      <p:cBhvr>
                                        <p:cTn id="35" dur="1000" fill="hold"/>
                                        <p:tgtEl>
                                          <p:spTgt spid="10314755">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0314755">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031475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314755">
                                            <p:txEl>
                                              <p:pRg st="6" end="6"/>
                                            </p:txEl>
                                          </p:spTgt>
                                        </p:tgtEl>
                                        <p:attrNameLst>
                                          <p:attrName>style.visibility</p:attrName>
                                        </p:attrNameLst>
                                      </p:cBhvr>
                                      <p:to>
                                        <p:strVal val="visible"/>
                                      </p:to>
                                    </p:set>
                                    <p:anim calcmode="lin" valueType="num">
                                      <p:cBhvr>
                                        <p:cTn id="42" dur="1000" fill="hold"/>
                                        <p:tgtEl>
                                          <p:spTgt spid="10314755">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10314755">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1031475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314755">
                                            <p:txEl>
                                              <p:pRg st="7" end="7"/>
                                            </p:txEl>
                                          </p:spTgt>
                                        </p:tgtEl>
                                        <p:attrNameLst>
                                          <p:attrName>style.visibility</p:attrName>
                                        </p:attrNameLst>
                                      </p:cBhvr>
                                      <p:to>
                                        <p:strVal val="visible"/>
                                      </p:to>
                                    </p:set>
                                    <p:anim calcmode="lin" valueType="num">
                                      <p:cBhvr>
                                        <p:cTn id="49" dur="1000" fill="hold"/>
                                        <p:tgtEl>
                                          <p:spTgt spid="10314755">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1031475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031475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314755">
                                            <p:txEl>
                                              <p:pRg st="8" end="8"/>
                                            </p:txEl>
                                          </p:spTgt>
                                        </p:tgtEl>
                                        <p:attrNameLst>
                                          <p:attrName>style.visibility</p:attrName>
                                        </p:attrNameLst>
                                      </p:cBhvr>
                                      <p:to>
                                        <p:strVal val="visible"/>
                                      </p:to>
                                    </p:set>
                                    <p:anim calcmode="lin" valueType="num">
                                      <p:cBhvr>
                                        <p:cTn id="56" dur="1000" fill="hold"/>
                                        <p:tgtEl>
                                          <p:spTgt spid="10314755">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10314755">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1031475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0314755">
                                            <p:txEl>
                                              <p:pRg st="9" end="9"/>
                                            </p:txEl>
                                          </p:spTgt>
                                        </p:tgtEl>
                                        <p:attrNameLst>
                                          <p:attrName>style.visibility</p:attrName>
                                        </p:attrNameLst>
                                      </p:cBhvr>
                                      <p:to>
                                        <p:strVal val="visible"/>
                                      </p:to>
                                    </p:set>
                                    <p:anim calcmode="lin" valueType="num">
                                      <p:cBhvr>
                                        <p:cTn id="63" dur="1000" fill="hold"/>
                                        <p:tgtEl>
                                          <p:spTgt spid="10314755">
                                            <p:txEl>
                                              <p:pRg st="9" end="9"/>
                                            </p:txEl>
                                          </p:spTgt>
                                        </p:tgtEl>
                                        <p:attrNameLst>
                                          <p:attrName>ppt_w</p:attrName>
                                        </p:attrNameLst>
                                      </p:cBhvr>
                                      <p:tavLst>
                                        <p:tav tm="0">
                                          <p:val>
                                            <p:strVal val="#ppt_w*0.70"/>
                                          </p:val>
                                        </p:tav>
                                        <p:tav tm="100000">
                                          <p:val>
                                            <p:strVal val="#ppt_w"/>
                                          </p:val>
                                        </p:tav>
                                      </p:tavLst>
                                    </p:anim>
                                    <p:anim calcmode="lin" valueType="num">
                                      <p:cBhvr>
                                        <p:cTn id="64" dur="1000" fill="hold"/>
                                        <p:tgtEl>
                                          <p:spTgt spid="10314755">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10314755">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0314755">
                                            <p:txEl>
                                              <p:pRg st="10" end="10"/>
                                            </p:txEl>
                                          </p:spTgt>
                                        </p:tgtEl>
                                        <p:attrNameLst>
                                          <p:attrName>style.visibility</p:attrName>
                                        </p:attrNameLst>
                                      </p:cBhvr>
                                      <p:to>
                                        <p:strVal val="visible"/>
                                      </p:to>
                                    </p:set>
                                    <p:anim calcmode="lin" valueType="num">
                                      <p:cBhvr>
                                        <p:cTn id="70" dur="1000" fill="hold"/>
                                        <p:tgtEl>
                                          <p:spTgt spid="10314755">
                                            <p:txEl>
                                              <p:pRg st="10" end="10"/>
                                            </p:txEl>
                                          </p:spTgt>
                                        </p:tgtEl>
                                        <p:attrNameLst>
                                          <p:attrName>ppt_w</p:attrName>
                                        </p:attrNameLst>
                                      </p:cBhvr>
                                      <p:tavLst>
                                        <p:tav tm="0">
                                          <p:val>
                                            <p:strVal val="#ppt_w*0.70"/>
                                          </p:val>
                                        </p:tav>
                                        <p:tav tm="100000">
                                          <p:val>
                                            <p:strVal val="#ppt_w"/>
                                          </p:val>
                                        </p:tav>
                                      </p:tavLst>
                                    </p:anim>
                                    <p:anim calcmode="lin" valueType="num">
                                      <p:cBhvr>
                                        <p:cTn id="71" dur="1000" fill="hold"/>
                                        <p:tgtEl>
                                          <p:spTgt spid="10314755">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10314755">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0314755">
                                            <p:txEl>
                                              <p:pRg st="11" end="11"/>
                                            </p:txEl>
                                          </p:spTgt>
                                        </p:tgtEl>
                                        <p:attrNameLst>
                                          <p:attrName>style.visibility</p:attrName>
                                        </p:attrNameLst>
                                      </p:cBhvr>
                                      <p:to>
                                        <p:strVal val="visible"/>
                                      </p:to>
                                    </p:set>
                                    <p:anim calcmode="lin" valueType="num">
                                      <p:cBhvr>
                                        <p:cTn id="77" dur="1000" fill="hold"/>
                                        <p:tgtEl>
                                          <p:spTgt spid="10314755">
                                            <p:txEl>
                                              <p:pRg st="11" end="11"/>
                                            </p:txEl>
                                          </p:spTgt>
                                        </p:tgtEl>
                                        <p:attrNameLst>
                                          <p:attrName>ppt_w</p:attrName>
                                        </p:attrNameLst>
                                      </p:cBhvr>
                                      <p:tavLst>
                                        <p:tav tm="0">
                                          <p:val>
                                            <p:strVal val="#ppt_w*0.70"/>
                                          </p:val>
                                        </p:tav>
                                        <p:tav tm="100000">
                                          <p:val>
                                            <p:strVal val="#ppt_w"/>
                                          </p:val>
                                        </p:tav>
                                      </p:tavLst>
                                    </p:anim>
                                    <p:anim calcmode="lin" valueType="num">
                                      <p:cBhvr>
                                        <p:cTn id="78" dur="1000" fill="hold"/>
                                        <p:tgtEl>
                                          <p:spTgt spid="10314755">
                                            <p:txEl>
                                              <p:pRg st="11" end="11"/>
                                            </p:txEl>
                                          </p:spTgt>
                                        </p:tgtEl>
                                        <p:attrNameLst>
                                          <p:attrName>ppt_h</p:attrName>
                                        </p:attrNameLst>
                                      </p:cBhvr>
                                      <p:tavLst>
                                        <p:tav tm="0">
                                          <p:val>
                                            <p:strVal val="#ppt_h"/>
                                          </p:val>
                                        </p:tav>
                                        <p:tav tm="100000">
                                          <p:val>
                                            <p:strVal val="#ppt_h"/>
                                          </p:val>
                                        </p:tav>
                                      </p:tavLst>
                                    </p:anim>
                                    <p:animEffect transition="in" filter="fade">
                                      <p:cBhvr>
                                        <p:cTn id="79" dur="1000"/>
                                        <p:tgtEl>
                                          <p:spTgt spid="1031475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475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dirty="0" smtClean="0"/>
              <a:t>Time Line of Grief - Eric Smith</a:t>
            </a:r>
            <a:endParaRPr lang="en-US" dirty="0"/>
          </a:p>
        </p:txBody>
      </p:sp>
      <p:pic>
        <p:nvPicPr>
          <p:cNvPr id="85005" name="Picture 13"/>
          <p:cNvPicPr>
            <a:picLocks noChangeAspect="1" noChangeArrowheads="1"/>
          </p:cNvPicPr>
          <p:nvPr/>
        </p:nvPicPr>
        <p:blipFill>
          <a:blip r:embed="rId3" cstate="print"/>
          <a:srcRect/>
          <a:stretch>
            <a:fillRect/>
          </a:stretch>
        </p:blipFill>
        <p:spPr bwMode="auto">
          <a:xfrm>
            <a:off x="228600" y="1600200"/>
            <a:ext cx="8686800" cy="49718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005"/>
                                        </p:tgtEl>
                                        <p:attrNameLst>
                                          <p:attrName>style.visibility</p:attrName>
                                        </p:attrNameLst>
                                      </p:cBhvr>
                                      <p:to>
                                        <p:strVal val="visible"/>
                                      </p:to>
                                    </p:set>
                                    <p:anim calcmode="lin" valueType="num">
                                      <p:cBhvr>
                                        <p:cTn id="7" dur="1000" fill="hold"/>
                                        <p:tgtEl>
                                          <p:spTgt spid="85005"/>
                                        </p:tgtEl>
                                        <p:attrNameLst>
                                          <p:attrName>ppt_w</p:attrName>
                                        </p:attrNameLst>
                                      </p:cBhvr>
                                      <p:tavLst>
                                        <p:tav tm="0">
                                          <p:val>
                                            <p:strVal val="#ppt_w*0.70"/>
                                          </p:val>
                                        </p:tav>
                                        <p:tav tm="100000">
                                          <p:val>
                                            <p:strVal val="#ppt_w"/>
                                          </p:val>
                                        </p:tav>
                                      </p:tavLst>
                                    </p:anim>
                                    <p:anim calcmode="lin" valueType="num">
                                      <p:cBhvr>
                                        <p:cTn id="8" dur="1000" fill="hold"/>
                                        <p:tgtEl>
                                          <p:spTgt spid="85005"/>
                                        </p:tgtEl>
                                        <p:attrNameLst>
                                          <p:attrName>ppt_h</p:attrName>
                                        </p:attrNameLst>
                                      </p:cBhvr>
                                      <p:tavLst>
                                        <p:tav tm="0">
                                          <p:val>
                                            <p:strVal val="#ppt_h"/>
                                          </p:val>
                                        </p:tav>
                                        <p:tav tm="100000">
                                          <p:val>
                                            <p:strVal val="#ppt_h"/>
                                          </p:val>
                                        </p:tav>
                                      </p:tavLst>
                                    </p:anim>
                                    <p:animEffect transition="in" filter="fade">
                                      <p:cBhvr>
                                        <p:cTn id="9" dur="1000"/>
                                        <p:tgtEl>
                                          <p:spTgt spid="85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Grp="1" noChangeAspect="1" noChangeArrowheads="1"/>
          </p:cNvPicPr>
          <p:nvPr>
            <p:ph idx="1"/>
          </p:nvPr>
        </p:nvPicPr>
        <p:blipFill>
          <a:blip r:embed="rId3" cstate="print"/>
          <a:stretch>
            <a:fillRect/>
          </a:stretch>
        </p:blipFill>
        <p:spPr bwMode="auto">
          <a:xfrm>
            <a:off x="304800" y="1371600"/>
            <a:ext cx="8534400" cy="5203087"/>
          </a:xfrm>
          <a:prstGeom prst="rect">
            <a:avLst/>
          </a:prstGeom>
          <a:noFill/>
          <a:ln w="9525">
            <a:noFill/>
            <a:miter lim="800000"/>
            <a:headEnd/>
            <a:tailEnd/>
          </a:ln>
        </p:spPr>
      </p:pic>
      <p:sp>
        <p:nvSpPr>
          <p:cNvPr id="2" name="Title 1"/>
          <p:cNvSpPr>
            <a:spLocks noGrp="1"/>
          </p:cNvSpPr>
          <p:nvPr>
            <p:ph type="title"/>
          </p:nvPr>
        </p:nvSpPr>
        <p:spPr>
          <a:xfrm>
            <a:off x="457200" y="457200"/>
            <a:ext cx="8229600" cy="1066800"/>
          </a:xfrm>
        </p:spPr>
        <p:txBody>
          <a:bodyPr/>
          <a:lstStyle/>
          <a:p>
            <a:r>
              <a:rPr lang="en-US" dirty="0" smtClean="0"/>
              <a:t>Time Line of Grief - Eric Smith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1000" fill="hold"/>
                                        <p:tgtEl>
                                          <p:spTgt spid="136194"/>
                                        </p:tgtEl>
                                        <p:attrNameLst>
                                          <p:attrName>ppt_w</p:attrName>
                                        </p:attrNameLst>
                                      </p:cBhvr>
                                      <p:tavLst>
                                        <p:tav tm="0">
                                          <p:val>
                                            <p:strVal val="#ppt_w*0.70"/>
                                          </p:val>
                                        </p:tav>
                                        <p:tav tm="100000">
                                          <p:val>
                                            <p:strVal val="#ppt_w"/>
                                          </p:val>
                                        </p:tav>
                                      </p:tavLst>
                                    </p:anim>
                                    <p:anim calcmode="lin" valueType="num">
                                      <p:cBhvr>
                                        <p:cTn id="8" dur="1000" fill="hold"/>
                                        <p:tgtEl>
                                          <p:spTgt spid="136194"/>
                                        </p:tgtEl>
                                        <p:attrNameLst>
                                          <p:attrName>ppt_h</p:attrName>
                                        </p:attrNameLst>
                                      </p:cBhvr>
                                      <p:tavLst>
                                        <p:tav tm="0">
                                          <p:val>
                                            <p:strVal val="#ppt_h"/>
                                          </p:val>
                                        </p:tav>
                                        <p:tav tm="100000">
                                          <p:val>
                                            <p:strVal val="#ppt_h"/>
                                          </p:val>
                                        </p:tav>
                                      </p:tavLst>
                                    </p:anim>
                                    <p:animEffect transition="in" filter="fade">
                                      <p:cBhvr>
                                        <p:cTn id="9" dur="10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08888"/>
          </a:xfrm>
        </p:spPr>
        <p:txBody>
          <a:bodyPr>
            <a:normAutofit/>
          </a:bodyPr>
          <a:lstStyle/>
          <a:p>
            <a:r>
              <a:rPr lang="en-US" sz="4000" dirty="0" smtClean="0"/>
              <a:t>Janice’s Graph for Ten-Year-Old Jean</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First Memory</a:t>
            </a:r>
          </a:p>
          <a:p>
            <a:pPr>
              <a:buNone/>
            </a:pPr>
            <a:r>
              <a:rPr lang="en-US" dirty="0" smtClean="0"/>
              <a:t>                Disneyland</a:t>
            </a:r>
          </a:p>
          <a:p>
            <a:pPr>
              <a:buNone/>
            </a:pPr>
            <a:r>
              <a:rPr lang="en-US" dirty="0" smtClean="0"/>
              <a:t>0 </a:t>
            </a:r>
            <a:r>
              <a:rPr lang="en-US" u="sng" dirty="0" smtClean="0"/>
              <a:t>             3             4                  5              7             8               10</a:t>
            </a:r>
            <a:endParaRPr lang="en-US" dirty="0" smtClean="0"/>
          </a:p>
          <a:p>
            <a:pPr>
              <a:buNone/>
            </a:pPr>
            <a:r>
              <a:rPr lang="en-US" dirty="0" smtClean="0"/>
              <a:t> </a:t>
            </a:r>
          </a:p>
          <a:p>
            <a:pPr>
              <a:buNone/>
            </a:pPr>
            <a:r>
              <a:rPr lang="en-US" dirty="0" smtClean="0"/>
              <a:t> </a:t>
            </a:r>
          </a:p>
          <a:p>
            <a:pPr>
              <a:buNone/>
            </a:pPr>
            <a:r>
              <a:rPr lang="en-US" dirty="0" smtClean="0"/>
              <a:t>			                                       New </a:t>
            </a:r>
          </a:p>
          <a:p>
            <a:pPr>
              <a:buNone/>
            </a:pPr>
            <a:r>
              <a:rPr lang="en-US" b="1" dirty="0" smtClean="0"/>
              <a:t>			                                       School		</a:t>
            </a:r>
          </a:p>
          <a:p>
            <a:pPr>
              <a:buNone/>
            </a:pPr>
            <a:r>
              <a:rPr lang="en-US" dirty="0" smtClean="0"/>
              <a:t> 		</a:t>
            </a:r>
          </a:p>
          <a:p>
            <a:pPr>
              <a:buNone/>
            </a:pPr>
            <a:r>
              <a:rPr lang="en-US" dirty="0" smtClean="0"/>
              <a:t>                      Grandpa     Hamster</a:t>
            </a:r>
          </a:p>
          <a:p>
            <a:pPr>
              <a:buNone/>
            </a:pPr>
            <a:r>
              <a:rPr lang="en-US" dirty="0" smtClean="0"/>
              <a:t>	                     Died            </a:t>
            </a:r>
            <a:r>
              <a:rPr lang="en-US" dirty="0" err="1" smtClean="0"/>
              <a:t>Died</a:t>
            </a:r>
            <a:r>
              <a:rPr lang="en-US" dirty="0" smtClean="0"/>
              <a:t>                 Broken Arm</a:t>
            </a:r>
          </a:p>
          <a:p>
            <a:pPr>
              <a:buNone/>
            </a:pPr>
            <a:r>
              <a:rPr lang="en-US" dirty="0" smtClean="0"/>
              <a:t>					           	       Couldn’t Play Soccer</a:t>
            </a:r>
          </a:p>
          <a:p>
            <a:pPr>
              <a:buNone/>
            </a:pPr>
            <a:r>
              <a:rPr lang="en-US" dirty="0" smtClean="0"/>
              <a:t>								</a:t>
            </a:r>
            <a:endParaRPr lang="en-US" dirty="0"/>
          </a:p>
        </p:txBody>
      </p:sp>
      <p:cxnSp>
        <p:nvCxnSpPr>
          <p:cNvPr id="5" name="Straight Connector 4"/>
          <p:cNvCxnSpPr/>
          <p:nvPr/>
        </p:nvCxnSpPr>
        <p:spPr>
          <a:xfrm rot="5400000">
            <a:off x="1981200" y="3581400"/>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43400" y="2667000"/>
            <a:ext cx="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219700" y="30099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8000" y="2667000"/>
            <a:ext cx="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US" dirty="0" smtClean="0"/>
              <a:t>Jean’s Graph</a:t>
            </a:r>
            <a:endParaRPr lang="en-US" dirty="0"/>
          </a:p>
        </p:txBody>
      </p:sp>
      <p:sp>
        <p:nvSpPr>
          <p:cNvPr id="3" name="Content Placeholder 2"/>
          <p:cNvSpPr>
            <a:spLocks noGrp="1"/>
          </p:cNvSpPr>
          <p:nvPr>
            <p:ph idx="1"/>
          </p:nvPr>
        </p:nvSpPr>
        <p:spPr>
          <a:xfrm>
            <a:off x="457200" y="1524000"/>
            <a:ext cx="8229600" cy="4953000"/>
          </a:xfrm>
        </p:spPr>
        <p:txBody>
          <a:bodyPr>
            <a:normAutofit/>
          </a:bodyPr>
          <a:lstStyle/>
          <a:p>
            <a:pPr>
              <a:buNone/>
            </a:pPr>
            <a:r>
              <a:rPr lang="en-US" dirty="0" smtClean="0"/>
              <a:t>   </a:t>
            </a:r>
            <a:r>
              <a:rPr lang="en-US" sz="2200" dirty="0" smtClean="0"/>
              <a:t>First Memory</a:t>
            </a:r>
            <a:r>
              <a:rPr lang="en-US" sz="2200" u="sng" dirty="0" smtClean="0"/>
              <a:t>5 </a:t>
            </a:r>
            <a:endParaRPr lang="en-US" sz="2200" dirty="0" smtClean="0"/>
          </a:p>
          <a:p>
            <a:pPr>
              <a:buNone/>
            </a:pPr>
            <a:r>
              <a:rPr lang="en-US" sz="2200" u="sng" dirty="0" smtClean="0"/>
              <a:t>          0     3      4                                       			      10</a:t>
            </a:r>
            <a:r>
              <a:rPr lang="en-US" sz="2200" dirty="0" smtClean="0"/>
              <a:t>	</a:t>
            </a:r>
          </a:p>
          <a:p>
            <a:pPr>
              <a:buNone/>
            </a:pPr>
            <a:r>
              <a:rPr lang="en-US" sz="2200" dirty="0" smtClean="0"/>
              <a:t>      </a:t>
            </a:r>
          </a:p>
        </p:txBody>
      </p:sp>
      <p:sp>
        <p:nvSpPr>
          <p:cNvPr id="141319" name="Rectangle 7"/>
          <p:cNvSpPr>
            <a:spLocks noChangeArrowheads="1"/>
          </p:cNvSpPr>
          <p:nvPr/>
        </p:nvSpPr>
        <p:spPr bwMode="auto">
          <a:xfrm>
            <a:off x="7086600" y="5770137"/>
            <a:ext cx="1752600" cy="11079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Two Friends</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Arial" pitchFamily="34" charset="0"/>
                <a:cs typeface="Arial" pitchFamily="34" charset="0"/>
              </a:rPr>
              <a:t>Stopped           </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cs typeface="Arial" pitchFamily="34" charset="0"/>
              </a:rPr>
              <a:t>    </a:t>
            </a:r>
            <a:r>
              <a:rPr kumimoji="0" lang="en-US" b="0" i="0" u="none" strike="noStrike" cap="none" normalizeH="0" dirty="0" smtClean="0">
                <a:ln>
                  <a:noFill/>
                </a:ln>
                <a:solidFill>
                  <a:schemeClr val="tx1"/>
                </a:solidFill>
                <a:effectLst/>
                <a:latin typeface="Arial" pitchFamily="34" charset="0"/>
                <a:cs typeface="Arial" pitchFamily="34" charset="0"/>
              </a:rPr>
              <a:t> </a:t>
            </a:r>
            <a:r>
              <a:rPr lang="en-US" dirty="0" smtClean="0">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dirty="0" smtClean="0">
                <a:ln>
                  <a:noFill/>
                </a:ln>
                <a:solidFill>
                  <a:schemeClr val="tx1"/>
                </a:solidFill>
                <a:effectLst/>
                <a:latin typeface="Arial" pitchFamily="34" charset="0"/>
                <a:cs typeface="Arial" pitchFamily="34" charset="0"/>
              </a:rPr>
              <a:t>         C</a:t>
            </a:r>
            <a:r>
              <a:rPr kumimoji="0" lang="en-US" b="0" i="0" u="none" strike="noStrike" cap="none" normalizeH="0" baseline="0" dirty="0" smtClean="0">
                <a:ln>
                  <a:noFill/>
                </a:ln>
                <a:solidFill>
                  <a:schemeClr val="tx1"/>
                </a:solidFill>
                <a:effectLst/>
                <a:latin typeface="Arial" pitchFamily="34" charset="0"/>
                <a:cs typeface="Arial" pitchFamily="34" charset="0"/>
              </a:rPr>
              <a:t>alling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20" name="Rectangle 8"/>
          <p:cNvSpPr>
            <a:spLocks noChangeArrowheads="1"/>
          </p:cNvSpPr>
          <p:nvPr/>
        </p:nvSpPr>
        <p:spPr bwMode="auto">
          <a:xfrm>
            <a:off x="1423524" y="5608022"/>
            <a:ext cx="199298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Wasn’t Allowed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To Attend Funeral</a:t>
            </a:r>
          </a:p>
        </p:txBody>
      </p:sp>
      <p:sp>
        <p:nvSpPr>
          <p:cNvPr id="141321" name="Rectangle 9"/>
          <p:cNvSpPr>
            <a:spLocks noChangeArrowheads="1"/>
          </p:cNvSpPr>
          <p:nvPr/>
        </p:nvSpPr>
        <p:spPr bwMode="auto">
          <a:xfrm>
            <a:off x="1143000" y="4495800"/>
            <a:ext cx="108234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Grandpa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Arial" pitchFamily="34" charset="0"/>
                <a:cs typeface="Arial" pitchFamily="34" charset="0"/>
              </a:rPr>
              <a:t> Died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22" name="Rectangle 10"/>
          <p:cNvSpPr>
            <a:spLocks noChangeArrowheads="1"/>
          </p:cNvSpPr>
          <p:nvPr/>
        </p:nvSpPr>
        <p:spPr bwMode="auto">
          <a:xfrm>
            <a:off x="2514601" y="4449634"/>
            <a:ext cx="1676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Couldn’t Go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To</a:t>
            </a:r>
            <a:r>
              <a:rPr kumimoji="0" lang="en-US" b="0" i="0" u="none" strike="noStrike" cap="none" normalizeH="0" dirty="0" smtClean="0">
                <a:ln>
                  <a:noFill/>
                </a:ln>
                <a:solidFill>
                  <a:schemeClr val="tx1"/>
                </a:solidFill>
                <a:effectLst/>
                <a:latin typeface="Arial" pitchFamily="34" charset="0"/>
                <a:cs typeface="Arial" pitchFamily="34" charset="0"/>
              </a:rPr>
              <a:t> Grandpa’s        </a:t>
            </a: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      Cabin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41323" name="Rectangle 11"/>
          <p:cNvSpPr>
            <a:spLocks noChangeArrowheads="1"/>
          </p:cNvSpPr>
          <p:nvPr/>
        </p:nvSpPr>
        <p:spPr bwMode="auto">
          <a:xfrm>
            <a:off x="4495800" y="4495800"/>
            <a:ext cx="1172116"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Lost</a:t>
            </a:r>
            <a:r>
              <a:rPr kumimoji="0" lang="en-US" sz="1800" b="0" i="0" u="none" strike="noStrike" cap="none" normalizeH="0" dirty="0" smtClean="0">
                <a:ln>
                  <a:noFill/>
                </a:ln>
                <a:solidFill>
                  <a:schemeClr val="tx1"/>
                </a:solidFill>
                <a:effectLst/>
                <a:latin typeface="Arial" pitchFamily="34" charset="0"/>
                <a:cs typeface="Arial" pitchFamily="34" charset="0"/>
              </a:rPr>
              <a:t> Toys</a:t>
            </a:r>
          </a:p>
          <a:p>
            <a:pPr marL="0" marR="0" lvl="0" indent="0" algn="ctr" defTabSz="914400" rtl="0" eaLnBrk="1" fontAlgn="base" latinLnBrk="0" hangingPunct="1">
              <a:lnSpc>
                <a:spcPct val="100000"/>
              </a:lnSpc>
              <a:spcBef>
                <a:spcPct val="0"/>
              </a:spcBef>
              <a:spcAft>
                <a:spcPct val="0"/>
              </a:spcAft>
              <a:buClrTx/>
              <a:buSzTx/>
              <a:buFontTx/>
              <a:buNone/>
              <a:tabLst/>
            </a:pPr>
            <a:r>
              <a:rPr lang="en-US" baseline="0" dirty="0" smtClean="0">
                <a:latin typeface="Arial" pitchFamily="34" charset="0"/>
                <a:cs typeface="Arial" pitchFamily="34" charset="0"/>
              </a:rPr>
              <a:t>Grandpa</a:t>
            </a:r>
            <a:r>
              <a:rPr lang="en-US" dirty="0" smtClean="0">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Gave Her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24" name="Rectangle 12"/>
          <p:cNvSpPr>
            <a:spLocks noChangeArrowheads="1"/>
          </p:cNvSpPr>
          <p:nvPr/>
        </p:nvSpPr>
        <p:spPr bwMode="auto">
          <a:xfrm>
            <a:off x="6477000" y="4583114"/>
            <a:ext cx="1295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dirty="0" smtClean="0"/>
              <a:t>A Boy She</a:t>
            </a:r>
          </a:p>
          <a:p>
            <a:pPr lvl="0" algn="ctr" fontAlgn="base">
              <a:spcBef>
                <a:spcPct val="0"/>
              </a:spcBef>
              <a:spcAft>
                <a:spcPct val="0"/>
              </a:spcAft>
            </a:pPr>
            <a:r>
              <a:rPr lang="en-US" dirty="0" smtClean="0">
                <a:latin typeface="Arial" pitchFamily="34" charset="0"/>
                <a:cs typeface="Arial" pitchFamily="34" charset="0"/>
              </a:rPr>
              <a:t>Liked Doesn’t</a:t>
            </a:r>
          </a:p>
          <a:p>
            <a:pPr lvl="0" algn="ctr" fontAlgn="base">
              <a:spcBef>
                <a:spcPct val="0"/>
              </a:spcBef>
              <a:spcAft>
                <a:spcPct val="0"/>
              </a:spcAft>
            </a:pPr>
            <a:r>
              <a:rPr kumimoji="0" lang="en-US" b="0" i="0" u="none" strike="noStrike" cap="none" normalizeH="0" baseline="0" dirty="0" smtClean="0">
                <a:ln>
                  <a:noFill/>
                </a:ln>
                <a:solidFill>
                  <a:schemeClr val="tx1"/>
                </a:solidFill>
                <a:effectLst/>
                <a:latin typeface="Arial" pitchFamily="34" charset="0"/>
                <a:cs typeface="Arial" pitchFamily="34" charset="0"/>
              </a:rPr>
              <a:t>Like Her</a:t>
            </a:r>
          </a:p>
        </p:txBody>
      </p:sp>
      <p:sp>
        <p:nvSpPr>
          <p:cNvPr id="141325" name="Rectangle 13"/>
          <p:cNvSpPr>
            <a:spLocks noChangeArrowheads="1"/>
          </p:cNvSpPr>
          <p:nvPr/>
        </p:nvSpPr>
        <p:spPr bwMode="auto">
          <a:xfrm>
            <a:off x="4876800" y="3505200"/>
            <a:ext cx="1219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New</a:t>
            </a:r>
            <a:r>
              <a:rPr kumimoji="0" lang="en-US" sz="1800" b="0" i="0" u="none" strike="noStrike" cap="none" normalizeH="0" dirty="0" smtClean="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baseline="0" dirty="0" smtClean="0">
                <a:latin typeface="Arial" pitchFamily="34" charset="0"/>
                <a:cs typeface="Arial" pitchFamily="34" charset="0"/>
              </a:rPr>
              <a:t>   School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26" name="Rectangle 14"/>
          <p:cNvSpPr>
            <a:spLocks noChangeArrowheads="1"/>
          </p:cNvSpPr>
          <p:nvPr/>
        </p:nvSpPr>
        <p:spPr bwMode="auto">
          <a:xfrm>
            <a:off x="6172200" y="3505200"/>
            <a:ext cx="85151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Broke</a:t>
            </a:r>
            <a:r>
              <a:rPr kumimoji="0" lang="en-US" sz="1800" b="0" i="0" u="none" strike="noStrike" cap="none" normalizeH="0" dirty="0" smtClean="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Arm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27" name="Rectangle 15"/>
          <p:cNvSpPr>
            <a:spLocks noChangeArrowheads="1"/>
          </p:cNvSpPr>
          <p:nvPr/>
        </p:nvSpPr>
        <p:spPr bwMode="auto">
          <a:xfrm>
            <a:off x="3429000" y="3505200"/>
            <a:ext cx="11208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Hamster </a:t>
            </a:r>
          </a:p>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Died</a:t>
            </a:r>
          </a:p>
        </p:txBody>
      </p:sp>
      <p:cxnSp>
        <p:nvCxnSpPr>
          <p:cNvPr id="20" name="Straight Connector 19"/>
          <p:cNvCxnSpPr/>
          <p:nvPr/>
        </p:nvCxnSpPr>
        <p:spPr>
          <a:xfrm>
            <a:off x="1676400" y="2438400"/>
            <a:ext cx="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0" y="2362200"/>
            <a:ext cx="0" cy="30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0400" y="2362200"/>
            <a:ext cx="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00600" y="2362200"/>
            <a:ext cx="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086600" y="2438400"/>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848600" y="2362200"/>
            <a:ext cx="0" cy="297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62400" y="23622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562600" y="236220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553200" y="23622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5074920"/>
          </a:xfrm>
        </p:spPr>
        <p:txBody>
          <a:bodyPr>
            <a:normAutofit/>
          </a:bodyPr>
          <a:lstStyle/>
          <a:p>
            <a:pPr>
              <a:buNone/>
            </a:pPr>
            <a:r>
              <a:rPr lang="en-US" sz="3200" dirty="0" smtClean="0"/>
              <a:t>The parents as well as three siblings of a twenty-three-year-old woman came in for grief counseling. All were neat, well dressed and fairly quiet. The parents were first to speak about their daughter. They began with a description which characterized her as a quality young woman, their first born in the family. She was gifted in every area of her life and had a bright future ahead of her.  </a:t>
            </a:r>
            <a:endParaRPr lang="en-US" sz="3200" dirty="0"/>
          </a:p>
        </p:txBody>
      </p:sp>
      <p:sp>
        <p:nvSpPr>
          <p:cNvPr id="2" name="Title 1"/>
          <p:cNvSpPr>
            <a:spLocks noGrp="1"/>
          </p:cNvSpPr>
          <p:nvPr>
            <p:ph type="title"/>
          </p:nvPr>
        </p:nvSpPr>
        <p:spPr>
          <a:xfrm>
            <a:off x="457200" y="3810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lstStyle/>
          <a:p>
            <a:pPr>
              <a:buNone/>
            </a:pPr>
            <a:r>
              <a:rPr lang="en-US" sz="3200" dirty="0" smtClean="0"/>
              <a:t>The parents went into great detail about her abilities and accomplishments, stopping every now and then because of their inability to talk. Often all five were in tears. Two weeks prior she and her seven-month old unborn child and her mother-in-law were driving on a freeway when a truck struck and killed all of them. Since that time every member of this family has been struggling. </a:t>
            </a:r>
          </a:p>
          <a:p>
            <a:endParaRPr lang="en-US" dirty="0"/>
          </a:p>
        </p:txBody>
      </p:sp>
      <p:sp>
        <p:nvSpPr>
          <p:cNvPr id="2" name="Title 1"/>
          <p:cNvSpPr>
            <a:spLocks noGrp="1"/>
          </p:cNvSpPr>
          <p:nvPr>
            <p:ph type="title"/>
          </p:nvPr>
        </p:nvSpPr>
        <p:spPr>
          <a:xfrm>
            <a:off x="381000" y="381000"/>
            <a:ext cx="8229600" cy="9144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Autofit/>
          </a:bodyPr>
          <a:lstStyle/>
          <a:p>
            <a:pPr>
              <a:buNone/>
            </a:pPr>
            <a:r>
              <a:rPr lang="en-US" sz="3200" dirty="0" smtClean="0"/>
              <a:t>What if a parent dies? A child? A grandparent? Each family member’s grief is unique. You will become aware of this quickly, and the fact will stretch you and your ability to assist them. No matter whether you meet with a family of three or four or a group of eight or ten, each one will respond in a unique way, even though they have all been exposed to the same loss. </a:t>
            </a:r>
            <a:endParaRPr lang="en-US" sz="3200" dirty="0"/>
          </a:p>
        </p:txBody>
      </p:sp>
      <p:sp>
        <p:nvSpPr>
          <p:cNvPr id="2" name="Title 1"/>
          <p:cNvSpPr>
            <a:spLocks noGrp="1"/>
          </p:cNvSpPr>
          <p:nvPr>
            <p:ph type="title"/>
          </p:nvPr>
        </p:nvSpPr>
        <p:spPr>
          <a:xfrm>
            <a:off x="457200" y="533400"/>
            <a:ext cx="8229600" cy="990600"/>
          </a:xfrm>
        </p:spPr>
        <p:txBody>
          <a:bodyPr/>
          <a:lstStyle/>
          <a:p>
            <a:r>
              <a:rPr lang="en-US" dirty="0" smtClean="0"/>
              <a:t>Loss and Trauma in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25112"/>
          </a:xfrm>
        </p:spPr>
        <p:txBody>
          <a:bodyPr>
            <a:normAutofit/>
          </a:bodyPr>
          <a:lstStyle/>
          <a:p>
            <a:pPr>
              <a:buNone/>
            </a:pPr>
            <a:r>
              <a:rPr lang="en-US" sz="3200" dirty="0" smtClean="0"/>
              <a:t>Questions</a:t>
            </a:r>
          </a:p>
          <a:p>
            <a:pPr lvl="0">
              <a:buNone/>
            </a:pPr>
            <a:r>
              <a:rPr lang="en-US" sz="3200" dirty="0" smtClean="0"/>
              <a:t>1. How would you begin this session? Describe your exact words.</a:t>
            </a:r>
          </a:p>
          <a:p>
            <a:pPr lvl="0">
              <a:buNone/>
            </a:pPr>
            <a:r>
              <a:rPr lang="en-US" sz="3200" dirty="0" smtClean="0"/>
              <a:t>2. What would be your goal in this initial session?</a:t>
            </a:r>
          </a:p>
          <a:p>
            <a:pPr lvl="0">
              <a:buNone/>
            </a:pPr>
            <a:r>
              <a:rPr lang="en-US" sz="3200" dirty="0" smtClean="0"/>
              <a:t>3. What would you say or ask to engage the three siblings? </a:t>
            </a:r>
          </a:p>
          <a:p>
            <a:pPr>
              <a:buNone/>
            </a:pPr>
            <a:endParaRPr lang="en-US" dirty="0" smtClean="0"/>
          </a:p>
          <a:p>
            <a:endParaRPr lang="en-US" dirty="0"/>
          </a:p>
        </p:txBody>
      </p:sp>
      <p:sp>
        <p:nvSpPr>
          <p:cNvPr id="2" name="Title 1"/>
          <p:cNvSpPr>
            <a:spLocks noGrp="1"/>
          </p:cNvSpPr>
          <p:nvPr>
            <p:ph type="title"/>
          </p:nvPr>
        </p:nvSpPr>
        <p:spPr>
          <a:xfrm>
            <a:off x="381000" y="4572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25112"/>
          </a:xfrm>
        </p:spPr>
        <p:txBody>
          <a:bodyPr>
            <a:normAutofit/>
          </a:bodyPr>
          <a:lstStyle/>
          <a:p>
            <a:pPr lvl="0">
              <a:buNone/>
            </a:pPr>
            <a:r>
              <a:rPr lang="en-US" sz="3200" dirty="0" smtClean="0"/>
              <a:t>4.What would you want them to take away from this session in a tangible way?</a:t>
            </a:r>
          </a:p>
          <a:p>
            <a:pPr lvl="0">
              <a:buNone/>
            </a:pPr>
            <a:r>
              <a:rPr lang="en-US" sz="3200" dirty="0" smtClean="0"/>
              <a:t>5. Based on this information identify all the possible grievers.</a:t>
            </a:r>
          </a:p>
          <a:p>
            <a:pPr lvl="0">
              <a:buNone/>
            </a:pPr>
            <a:r>
              <a:rPr lang="en-US" sz="3200" dirty="0" smtClean="0"/>
              <a:t>6. What are the factors which contribute to this loss being a complicated grieving process? </a:t>
            </a:r>
          </a:p>
        </p:txBody>
      </p:sp>
      <p:sp>
        <p:nvSpPr>
          <p:cNvPr id="2" name="Title 1"/>
          <p:cNvSpPr>
            <a:spLocks noGrp="1"/>
          </p:cNvSpPr>
          <p:nvPr>
            <p:ph type="title"/>
          </p:nvPr>
        </p:nvSpPr>
        <p:spPr>
          <a:xfrm>
            <a:off x="457200" y="5334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5181600"/>
          </a:xfrm>
        </p:spPr>
        <p:txBody>
          <a:bodyPr>
            <a:normAutofit/>
          </a:bodyPr>
          <a:lstStyle/>
          <a:p>
            <a:pPr lvl="0">
              <a:buNone/>
            </a:pPr>
            <a:r>
              <a:rPr lang="en-US" sz="3200" dirty="0" smtClean="0"/>
              <a:t>1. After greeting each person I would validate the fact they have experienced a great loss in their life. If I didn’t know already I would ask the name of the daughter as well as the mother-in-law and whenever I made reference to either I would use their name rather than refer to them in a general way. One of the first questions I ask is, “Tell me about </a:t>
            </a:r>
            <a:r>
              <a:rPr lang="en-US" sz="3200" u="sng" dirty="0" smtClean="0"/>
              <a:t>				</a:t>
            </a:r>
            <a:r>
              <a:rPr lang="en-US" sz="3200" dirty="0" smtClean="0"/>
              <a:t> (the daughter) and have each of the family respond.  </a:t>
            </a:r>
          </a:p>
          <a:p>
            <a:endParaRPr lang="en-US" dirty="0"/>
          </a:p>
        </p:txBody>
      </p:sp>
      <p:sp>
        <p:nvSpPr>
          <p:cNvPr id="2" name="Title 1"/>
          <p:cNvSpPr>
            <a:spLocks noGrp="1"/>
          </p:cNvSpPr>
          <p:nvPr>
            <p:ph type="title"/>
          </p:nvPr>
        </p:nvSpPr>
        <p:spPr>
          <a:xfrm>
            <a:off x="457200" y="381000"/>
            <a:ext cx="8229600" cy="9906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229600" cy="4846320"/>
          </a:xfrm>
        </p:spPr>
        <p:txBody>
          <a:bodyPr>
            <a:normAutofit/>
          </a:bodyPr>
          <a:lstStyle/>
          <a:p>
            <a:pPr>
              <a:buNone/>
            </a:pPr>
            <a:r>
              <a:rPr lang="en-US" sz="3200" dirty="0" smtClean="0"/>
              <a:t>Too often children are left out of the interaction. After each has responded my next question is, “Would you describe for me what the last two weeks has been like” so each has a chance to tell their story. Within this I often ask how they heard the news and to describe their reaction. </a:t>
            </a:r>
          </a:p>
          <a:p>
            <a:endParaRPr lang="en-US" sz="3200" dirty="0"/>
          </a:p>
        </p:txBody>
      </p:sp>
      <p:sp>
        <p:nvSpPr>
          <p:cNvPr id="2" name="Title 1"/>
          <p:cNvSpPr>
            <a:spLocks noGrp="1"/>
          </p:cNvSpPr>
          <p:nvPr>
            <p:ph type="title"/>
          </p:nvPr>
        </p:nvSpPr>
        <p:spPr>
          <a:xfrm>
            <a:off x="0" y="457200"/>
            <a:ext cx="8229600" cy="1066800"/>
          </a:xfrm>
        </p:spPr>
        <p:txBody>
          <a:bodyPr/>
          <a:lstStyle/>
          <a:p>
            <a:r>
              <a:rPr lang="en-US" dirty="0" smtClean="0"/>
              <a:t>  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25112"/>
          </a:xfrm>
        </p:spPr>
        <p:txBody>
          <a:bodyPr>
            <a:normAutofit/>
          </a:bodyPr>
          <a:lstStyle/>
          <a:p>
            <a:pPr lvl="0">
              <a:buNone/>
            </a:pPr>
            <a:r>
              <a:rPr lang="en-US" sz="2800" dirty="0" smtClean="0"/>
              <a:t>2</a:t>
            </a:r>
            <a:r>
              <a:rPr lang="en-US" sz="3200" dirty="0" smtClean="0"/>
              <a:t>. My goal is to have them tell their story and then normalize for them what they are experiencing and educate them about grief and what to expect in the future (using the handout on the “Crazy Feelings of Grief”). I’d also want to find out about their support system as well as giving some suggestions to eliminate the pressure of other individuals.  </a:t>
            </a:r>
          </a:p>
          <a:p>
            <a:pPr>
              <a:buNone/>
            </a:pPr>
            <a:endParaRPr lang="en-US" dirty="0"/>
          </a:p>
        </p:txBody>
      </p:sp>
      <p:sp>
        <p:nvSpPr>
          <p:cNvPr id="2" name="Title 1"/>
          <p:cNvSpPr>
            <a:spLocks noGrp="1"/>
          </p:cNvSpPr>
          <p:nvPr>
            <p:ph type="title"/>
          </p:nvPr>
        </p:nvSpPr>
        <p:spPr>
          <a:xfrm>
            <a:off x="457200" y="533400"/>
            <a:ext cx="8229600" cy="9906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4325112"/>
          </a:xfrm>
        </p:spPr>
        <p:txBody>
          <a:bodyPr>
            <a:normAutofit/>
          </a:bodyPr>
          <a:lstStyle/>
          <a:p>
            <a:pPr>
              <a:buNone/>
            </a:pPr>
            <a:r>
              <a:rPr lang="en-US" sz="3200" dirty="0" smtClean="0"/>
              <a:t>I also mention that each of them may grieve in a different way and with a different intensity. That’s all right and it’s not a sign that the other person doesn’t care if their grief is less intense. I ask, “How can the other family members support you at this time?” </a:t>
            </a:r>
          </a:p>
        </p:txBody>
      </p:sp>
      <p:sp>
        <p:nvSpPr>
          <p:cNvPr id="2" name="Title 1"/>
          <p:cNvSpPr>
            <a:spLocks noGrp="1"/>
          </p:cNvSpPr>
          <p:nvPr>
            <p:ph type="title"/>
          </p:nvPr>
        </p:nvSpPr>
        <p:spPr>
          <a:xfrm>
            <a:off x="457200" y="6096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937760"/>
          </a:xfrm>
        </p:spPr>
        <p:txBody>
          <a:bodyPr>
            <a:normAutofit/>
          </a:bodyPr>
          <a:lstStyle/>
          <a:p>
            <a:pPr lvl="0">
              <a:buNone/>
            </a:pPr>
            <a:r>
              <a:rPr lang="en-US" sz="3200" dirty="0" smtClean="0"/>
              <a:t>3. Some of the questions directed toward the parents could be asked of the siblings. I also let everyone know that I would be willing to meet with each one individually. One reason for this is the deceased was described as a “special gifted” individual but was she in the eyes of the siblings? Sometimes even in the initial session I ask for a favorite memory from siblings.  </a:t>
            </a:r>
          </a:p>
          <a:p>
            <a:pPr>
              <a:buNone/>
            </a:pPr>
            <a:endParaRPr lang="en-US" dirty="0"/>
          </a:p>
        </p:txBody>
      </p:sp>
      <p:sp>
        <p:nvSpPr>
          <p:cNvPr id="2" name="Title 1"/>
          <p:cNvSpPr>
            <a:spLocks noGrp="1"/>
          </p:cNvSpPr>
          <p:nvPr>
            <p:ph type="title"/>
          </p:nvPr>
        </p:nvSpPr>
        <p:spPr>
          <a:xfrm>
            <a:off x="304800" y="457200"/>
            <a:ext cx="8229600" cy="9906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325112"/>
          </a:xfrm>
        </p:spPr>
        <p:txBody>
          <a:bodyPr>
            <a:normAutofit/>
          </a:bodyPr>
          <a:lstStyle/>
          <a:p>
            <a:pPr>
              <a:buNone/>
            </a:pPr>
            <a:r>
              <a:rPr lang="en-US" sz="3200" dirty="0" smtClean="0"/>
              <a:t>Some may have a mixture of feelings. At some point I would ask the parents and siblings alike if there was any unfinished business or issues between them and the deceased or if there was something they wished they could have said to her before she died. If so, I would suggest writing a detailed letter and reading it aloud at the place of internment. </a:t>
            </a:r>
            <a:endParaRPr lang="en-US" sz="3200" dirty="0"/>
          </a:p>
        </p:txBody>
      </p:sp>
      <p:sp>
        <p:nvSpPr>
          <p:cNvPr id="2" name="Title 1"/>
          <p:cNvSpPr>
            <a:spLocks noGrp="1"/>
          </p:cNvSpPr>
          <p:nvPr>
            <p:ph type="title"/>
          </p:nvPr>
        </p:nvSpPr>
        <p:spPr>
          <a:xfrm>
            <a:off x="304800" y="5334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937760"/>
          </a:xfrm>
        </p:spPr>
        <p:txBody>
          <a:bodyPr>
            <a:normAutofit/>
          </a:bodyPr>
          <a:lstStyle/>
          <a:p>
            <a:pPr lvl="0">
              <a:buNone/>
            </a:pPr>
            <a:r>
              <a:rPr lang="en-US" sz="3200" dirty="0" smtClean="0"/>
              <a:t>4. I would like each one to believe there will be help for all of them during the months and years ahead of them. Any suggestions or recommendations made need to be put in writing such as the list of “Crazy Feelings of Grief,” etc. I would give each one a copy of </a:t>
            </a:r>
            <a:r>
              <a:rPr lang="en-US" sz="3200" i="1" dirty="0" smtClean="0"/>
              <a:t>Experiencing Grief </a:t>
            </a:r>
            <a:r>
              <a:rPr lang="en-US" sz="3200" dirty="0" smtClean="0"/>
              <a:t>as well, and suggest they read it when they’re ready. </a:t>
            </a:r>
          </a:p>
          <a:p>
            <a:endParaRPr lang="en-US" dirty="0"/>
          </a:p>
        </p:txBody>
      </p:sp>
      <p:sp>
        <p:nvSpPr>
          <p:cNvPr id="2" name="Title 1"/>
          <p:cNvSpPr>
            <a:spLocks noGrp="1"/>
          </p:cNvSpPr>
          <p:nvPr>
            <p:ph type="title"/>
          </p:nvPr>
        </p:nvSpPr>
        <p:spPr>
          <a:xfrm>
            <a:off x="381000" y="5334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325112"/>
          </a:xfrm>
        </p:spPr>
        <p:txBody>
          <a:bodyPr>
            <a:normAutofit/>
          </a:bodyPr>
          <a:lstStyle/>
          <a:p>
            <a:pPr>
              <a:buNone/>
            </a:pPr>
            <a:r>
              <a:rPr lang="en-US" sz="3200" dirty="0" smtClean="0"/>
              <a:t>I also let them know that it is normal not to remember what they read at this time. I send home a DVD called </a:t>
            </a:r>
            <a:r>
              <a:rPr lang="en-US" sz="3200" i="1" dirty="0" smtClean="0"/>
              <a:t>Tear Soup</a:t>
            </a:r>
            <a:r>
              <a:rPr lang="en-US" sz="3200" dirty="0" smtClean="0"/>
              <a:t> and ask them to watch this together.</a:t>
            </a:r>
            <a:endParaRPr lang="en-US" sz="3200" dirty="0"/>
          </a:p>
        </p:txBody>
      </p:sp>
      <p:sp>
        <p:nvSpPr>
          <p:cNvPr id="2" name="Title 1"/>
          <p:cNvSpPr>
            <a:spLocks noGrp="1"/>
          </p:cNvSpPr>
          <p:nvPr>
            <p:ph type="title"/>
          </p:nvPr>
        </p:nvSpPr>
        <p:spPr>
          <a:xfrm>
            <a:off x="457200" y="6096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25112"/>
          </a:xfrm>
        </p:spPr>
        <p:txBody>
          <a:bodyPr>
            <a:normAutofit/>
          </a:bodyPr>
          <a:lstStyle/>
          <a:p>
            <a:pPr>
              <a:buNone/>
            </a:pPr>
            <a:r>
              <a:rPr lang="en-US" sz="3200" dirty="0" smtClean="0"/>
              <a:t>But have they really been exposed to the same loss? Perhaps, but perhaps not. It could be that you’ve already experienced this in some of your own grief events. Each person’s grief response is affected by numerous factors, and by its DNA. It helps to look at a mourner and realize all that has come into play.</a:t>
            </a:r>
          </a:p>
          <a:p>
            <a:pPr>
              <a:buNone/>
            </a:pPr>
            <a:endParaRPr lang="en-US" sz="3200" dirty="0"/>
          </a:p>
        </p:txBody>
      </p:sp>
      <p:sp>
        <p:nvSpPr>
          <p:cNvPr id="2" name="Title 1"/>
          <p:cNvSpPr>
            <a:spLocks noGrp="1"/>
          </p:cNvSpPr>
          <p:nvPr>
            <p:ph type="title"/>
          </p:nvPr>
        </p:nvSpPr>
        <p:spPr>
          <a:xfrm>
            <a:off x="457200" y="381000"/>
            <a:ext cx="8229600" cy="1066800"/>
          </a:xfrm>
        </p:spPr>
        <p:txBody>
          <a:bodyPr/>
          <a:lstStyle/>
          <a:p>
            <a:r>
              <a:rPr lang="en-US" dirty="0" smtClean="0"/>
              <a:t>Loss and Trauma in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25112"/>
          </a:xfrm>
        </p:spPr>
        <p:txBody>
          <a:bodyPr>
            <a:normAutofit/>
          </a:bodyPr>
          <a:lstStyle/>
          <a:p>
            <a:pPr lvl="0">
              <a:buNone/>
            </a:pPr>
            <a:r>
              <a:rPr lang="en-US" sz="3200" dirty="0" smtClean="0"/>
              <a:t>5. There are two other family members who were lost as well. It would be easy to ignore them and gloss over this loss. I would ask about them as well as the effect this loss is having. For the parents, the loss is a grandchild which is major. </a:t>
            </a:r>
          </a:p>
        </p:txBody>
      </p:sp>
      <p:sp>
        <p:nvSpPr>
          <p:cNvPr id="2" name="Title 1"/>
          <p:cNvSpPr>
            <a:spLocks noGrp="1"/>
          </p:cNvSpPr>
          <p:nvPr>
            <p:ph type="title"/>
          </p:nvPr>
        </p:nvSpPr>
        <p:spPr>
          <a:xfrm>
            <a:off x="457200" y="5334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325112"/>
          </a:xfrm>
        </p:spPr>
        <p:txBody>
          <a:bodyPr/>
          <a:lstStyle/>
          <a:p>
            <a:pPr>
              <a:buNone/>
            </a:pPr>
            <a:r>
              <a:rPr lang="en-US" sz="3200" dirty="0" smtClean="0"/>
              <a:t>The possible grievers would include husband, aunts, uncles, cousins, friends, fellow workers, pastors, church, ob </a:t>
            </a:r>
            <a:r>
              <a:rPr lang="en-US" sz="3200" dirty="0" err="1" smtClean="0"/>
              <a:t>gyn</a:t>
            </a:r>
            <a:r>
              <a:rPr lang="en-US" sz="3200" dirty="0" smtClean="0"/>
              <a:t>, husband’s family, grandparents, truck driver, and similar group of individuals. It’s important to consider who will minister to them and how. </a:t>
            </a:r>
          </a:p>
          <a:p>
            <a:endParaRPr lang="en-US" dirty="0" smtClean="0"/>
          </a:p>
          <a:p>
            <a:endParaRPr lang="en-US" dirty="0"/>
          </a:p>
        </p:txBody>
      </p:sp>
      <p:sp>
        <p:nvSpPr>
          <p:cNvPr id="2" name="Title 1"/>
          <p:cNvSpPr>
            <a:spLocks noGrp="1"/>
          </p:cNvSpPr>
          <p:nvPr>
            <p:ph type="title"/>
          </p:nvPr>
        </p:nvSpPr>
        <p:spPr>
          <a:xfrm>
            <a:off x="457200" y="5334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25112"/>
          </a:xfrm>
        </p:spPr>
        <p:txBody>
          <a:bodyPr>
            <a:normAutofit/>
          </a:bodyPr>
          <a:lstStyle/>
          <a:p>
            <a:pPr>
              <a:buNone/>
            </a:pPr>
            <a:r>
              <a:rPr lang="en-US" sz="3200" dirty="0" smtClean="0"/>
              <a:t>One of our tasks is to identify neglected grievers and reach out to them as well. Sending or giving them </a:t>
            </a:r>
            <a:r>
              <a:rPr lang="en-US" sz="3200" i="1" dirty="0" smtClean="0"/>
              <a:t>Experiencing Grief</a:t>
            </a:r>
            <a:r>
              <a:rPr lang="en-US" sz="3200" dirty="0" smtClean="0"/>
              <a:t> as well as making available copies of </a:t>
            </a:r>
            <a:r>
              <a:rPr lang="en-US" sz="3200" i="1" dirty="0" smtClean="0"/>
              <a:t>Tear Soup</a:t>
            </a:r>
            <a:r>
              <a:rPr lang="en-US" sz="3200" dirty="0" smtClean="0"/>
              <a:t> has been helpful.</a:t>
            </a:r>
            <a:endParaRPr lang="en-US" sz="3200" dirty="0"/>
          </a:p>
        </p:txBody>
      </p:sp>
      <p:sp>
        <p:nvSpPr>
          <p:cNvPr id="2" name="Title 1"/>
          <p:cNvSpPr>
            <a:spLocks noGrp="1"/>
          </p:cNvSpPr>
          <p:nvPr>
            <p:ph type="title"/>
          </p:nvPr>
        </p:nvSpPr>
        <p:spPr>
          <a:xfrm>
            <a:off x="381000" y="533400"/>
            <a:ext cx="8229600" cy="1066800"/>
          </a:xfrm>
        </p:spPr>
        <p:txBody>
          <a:bodyPr/>
          <a:lstStyle/>
          <a:p>
            <a:r>
              <a:rPr lang="en-US" dirty="0" smtClean="0"/>
              <a:t>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77512"/>
          </a:xfrm>
        </p:spPr>
        <p:txBody>
          <a:bodyPr>
            <a:normAutofit/>
          </a:bodyPr>
          <a:lstStyle/>
          <a:p>
            <a:pPr lvl="0">
              <a:buNone/>
            </a:pPr>
            <a:r>
              <a:rPr lang="en-US" sz="3200" dirty="0" smtClean="0"/>
              <a:t>6. Not only was this a sudden death but it was </a:t>
            </a:r>
            <a:r>
              <a:rPr lang="en-US" sz="3200" i="1" dirty="0" smtClean="0"/>
              <a:t>multiple</a:t>
            </a:r>
            <a:r>
              <a:rPr lang="en-US" sz="3200" dirty="0" smtClean="0"/>
              <a:t> tragedy involving someone’s child and unborn grandchild. There could be the possibility of legal complications because it was a vehicular accident. The way in which the notification was made could be a factor as well. (Refer to the section on sudden death for additional information). </a:t>
            </a:r>
          </a:p>
        </p:txBody>
      </p:sp>
      <p:sp>
        <p:nvSpPr>
          <p:cNvPr id="2" name="Title 1"/>
          <p:cNvSpPr>
            <a:spLocks noGrp="1"/>
          </p:cNvSpPr>
          <p:nvPr>
            <p:ph type="title"/>
          </p:nvPr>
        </p:nvSpPr>
        <p:spPr>
          <a:xfrm>
            <a:off x="457200" y="533400"/>
            <a:ext cx="8229600" cy="990600"/>
          </a:xfrm>
        </p:spPr>
        <p:txBody>
          <a:bodyPr/>
          <a:lstStyle/>
          <a:p>
            <a:r>
              <a:rPr lang="en-US" dirty="0" smtClean="0"/>
              <a:t> Case Study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763000" cy="5181600"/>
          </a:xfrm>
        </p:spPr>
        <p:txBody>
          <a:bodyPr>
            <a:normAutofit/>
          </a:bodyPr>
          <a:lstStyle/>
          <a:p>
            <a:pPr>
              <a:buNone/>
            </a:pPr>
            <a:r>
              <a:rPr lang="en-US" sz="3200" dirty="0" smtClean="0"/>
              <a:t>Peter said, “Beloved, do not think it strange concerning the fiery trials which try you, as though some strange thing happened to you”                                                                                   </a:t>
            </a:r>
          </a:p>
          <a:p>
            <a:pPr>
              <a:buNone/>
            </a:pPr>
            <a:r>
              <a:rPr lang="en-US" sz="3200" dirty="0" smtClean="0"/>
              <a:t>                                                (I Peter 4:12, NKJV)</a:t>
            </a:r>
          </a:p>
          <a:p>
            <a:pPr algn="r">
              <a:buNone/>
            </a:pPr>
            <a:endParaRPr lang="en-US" dirty="0" smtClean="0"/>
          </a:p>
          <a:p>
            <a:endParaRPr lang="en-US" dirty="0" smtClean="0"/>
          </a:p>
          <a:p>
            <a:endParaRPr lang="en-US" dirty="0"/>
          </a:p>
        </p:txBody>
      </p:sp>
      <p:sp>
        <p:nvSpPr>
          <p:cNvPr id="2" name="Title 1"/>
          <p:cNvSpPr>
            <a:spLocks noGrp="1"/>
          </p:cNvSpPr>
          <p:nvPr>
            <p:ph type="title"/>
          </p:nvPr>
        </p:nvSpPr>
        <p:spPr>
          <a:xfrm>
            <a:off x="304800" y="609600"/>
            <a:ext cx="8229600" cy="914400"/>
          </a:xfrm>
        </p:spPr>
        <p:txBody>
          <a:bodyPr/>
          <a:lstStyle/>
          <a:p>
            <a:r>
              <a:rPr lang="en-US" dirty="0" smtClean="0"/>
              <a:t>A Biblical Perspective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25112"/>
          </a:xfrm>
        </p:spPr>
        <p:txBody>
          <a:bodyPr>
            <a:normAutofit/>
          </a:bodyPr>
          <a:lstStyle/>
          <a:p>
            <a:pPr>
              <a:buNone/>
            </a:pPr>
            <a:r>
              <a:rPr lang="en-US" sz="3200" dirty="0" smtClean="0"/>
              <a:t>The Message translation puts it in a unique way: “Friends, when life gets really difficult, don’t jump to the conclusion that God isn’t on the job. Instead, be glad that you are in the very thick of what Christ experienced. This is a spiritual refining process, with glory just around the corner.”</a:t>
            </a:r>
          </a:p>
          <a:p>
            <a:endParaRPr lang="en-US" sz="3200" dirty="0"/>
          </a:p>
        </p:txBody>
      </p:sp>
      <p:sp>
        <p:nvSpPr>
          <p:cNvPr id="2" name="Title 1"/>
          <p:cNvSpPr>
            <a:spLocks noGrp="1"/>
          </p:cNvSpPr>
          <p:nvPr>
            <p:ph type="title"/>
          </p:nvPr>
        </p:nvSpPr>
        <p:spPr>
          <a:xfrm>
            <a:off x="457200" y="533400"/>
            <a:ext cx="8229600" cy="990600"/>
          </a:xfrm>
        </p:spPr>
        <p:txBody>
          <a:bodyPr/>
          <a:lstStyle/>
          <a:p>
            <a:r>
              <a:rPr lang="en-US" dirty="0" smtClean="0"/>
              <a:t>A Biblical Perspective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25112"/>
          </a:xfrm>
        </p:spPr>
        <p:txBody>
          <a:bodyPr>
            <a:normAutofit/>
          </a:bodyPr>
          <a:lstStyle/>
          <a:p>
            <a:pPr>
              <a:buNone/>
            </a:pPr>
            <a:r>
              <a:rPr lang="en-US" sz="3200" dirty="0" smtClean="0"/>
              <a:t> </a:t>
            </a:r>
            <a:r>
              <a:rPr lang="en-US" sz="3200" dirty="0"/>
              <a:t>A Biblical perspective – Purpose of Loss</a:t>
            </a:r>
            <a:endParaRPr lang="en-US" sz="3200" dirty="0" smtClean="0"/>
          </a:p>
          <a:p>
            <a:pPr>
              <a:buNone/>
            </a:pPr>
            <a:endParaRPr lang="en-US" sz="3200" dirty="0" smtClean="0"/>
          </a:p>
          <a:p>
            <a:pPr>
              <a:buNone/>
            </a:pPr>
            <a:r>
              <a:rPr lang="en-US" sz="3200" dirty="0"/>
              <a:t>“Consider it all joy, my brethren, when you encounter various trials, knowing that the testing of your faith produces endurance, “		</a:t>
            </a:r>
            <a:r>
              <a:rPr lang="en-US" sz="3200" dirty="0" smtClean="0"/>
              <a:t>	James 1:2,3</a:t>
            </a:r>
          </a:p>
          <a:p>
            <a:pPr>
              <a:buNone/>
            </a:pPr>
            <a:endParaRPr lang="en-US" dirty="0"/>
          </a:p>
        </p:txBody>
      </p:sp>
      <p:sp>
        <p:nvSpPr>
          <p:cNvPr id="2" name="Title 1"/>
          <p:cNvSpPr>
            <a:spLocks noGrp="1"/>
          </p:cNvSpPr>
          <p:nvPr>
            <p:ph type="title"/>
          </p:nvPr>
        </p:nvSpPr>
        <p:spPr>
          <a:xfrm>
            <a:off x="381000" y="609600"/>
            <a:ext cx="8229600" cy="990600"/>
          </a:xfrm>
        </p:spPr>
        <p:txBody>
          <a:bodyPr/>
          <a:lstStyle/>
          <a:p>
            <a:r>
              <a:rPr lang="en-US" dirty="0" smtClean="0"/>
              <a:t>A Biblical Perspective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5410200"/>
          </a:xfrm>
        </p:spPr>
        <p:txBody>
          <a:bodyPr>
            <a:noAutofit/>
          </a:bodyPr>
          <a:lstStyle/>
          <a:p>
            <a:pPr>
              <a:buNone/>
            </a:pPr>
            <a:r>
              <a:rPr lang="en-US" sz="3200" dirty="0" smtClean="0"/>
              <a:t>Consider or Count means:</a:t>
            </a:r>
          </a:p>
          <a:p>
            <a:pPr>
              <a:buNone/>
            </a:pPr>
            <a:r>
              <a:rPr lang="en-US" sz="3200" dirty="0" smtClean="0"/>
              <a:t>An internal attitude or heart and mind that causes the trial and circumstance of life to affect us either beneficially or negatively.</a:t>
            </a:r>
          </a:p>
          <a:p>
            <a:pPr lvl="0">
              <a:buNone/>
            </a:pPr>
            <a:r>
              <a:rPr lang="en-US" sz="3200" dirty="0" smtClean="0"/>
              <a:t>Verb tense here means decisiveness of action – not    passiveness.</a:t>
            </a:r>
          </a:p>
          <a:p>
            <a:pPr>
              <a:buNone/>
            </a:pPr>
            <a:r>
              <a:rPr lang="en-US" sz="3200" dirty="0" smtClean="0"/>
              <a:t>Could mean "make up your mind to regard adversities as something  to welcome or be glad" attitude.</a:t>
            </a:r>
            <a:endParaRPr lang="en-US" sz="3200" dirty="0"/>
          </a:p>
        </p:txBody>
      </p:sp>
      <p:sp>
        <p:nvSpPr>
          <p:cNvPr id="2" name="Title 1"/>
          <p:cNvSpPr>
            <a:spLocks noGrp="1"/>
          </p:cNvSpPr>
          <p:nvPr>
            <p:ph type="title"/>
          </p:nvPr>
        </p:nvSpPr>
        <p:spPr>
          <a:xfrm>
            <a:off x="304800" y="457200"/>
            <a:ext cx="8229600" cy="914400"/>
          </a:xfrm>
        </p:spPr>
        <p:txBody>
          <a:bodyPr/>
          <a:lstStyle/>
          <a:p>
            <a:r>
              <a:rPr lang="en-US" dirty="0" smtClean="0"/>
              <a:t>A Biblical Perspective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8723" name="Rectangle 3"/>
          <p:cNvSpPr>
            <a:spLocks noGrp="1" noChangeArrowheads="1"/>
          </p:cNvSpPr>
          <p:nvPr>
            <p:ph idx="1"/>
          </p:nvPr>
        </p:nvSpPr>
        <p:spPr>
          <a:xfrm>
            <a:off x="381000" y="1600200"/>
            <a:ext cx="8534400" cy="5410200"/>
          </a:xfrm>
        </p:spPr>
        <p:txBody>
          <a:bodyPr>
            <a:normAutofit/>
          </a:bodyPr>
          <a:lstStyle/>
          <a:p>
            <a:pPr marL="609600" indent="-609600" eaLnBrk="1" hangingPunct="1">
              <a:lnSpc>
                <a:spcPct val="90000"/>
              </a:lnSpc>
              <a:buNone/>
            </a:pPr>
            <a:r>
              <a:rPr lang="en-US" sz="3200" dirty="0"/>
              <a:t>Blessed [be] the God and Father of our </a:t>
            </a:r>
            <a:r>
              <a:rPr lang="en-US" sz="3200" dirty="0" smtClean="0"/>
              <a:t>Lord </a:t>
            </a:r>
            <a:r>
              <a:rPr lang="en-US" sz="3200" dirty="0"/>
              <a:t>Jesus Christ, the Father of </a:t>
            </a:r>
            <a:r>
              <a:rPr lang="en-US" sz="3200" dirty="0" smtClean="0"/>
              <a:t>sympathy (</a:t>
            </a:r>
            <a:r>
              <a:rPr lang="en-US" sz="3200" dirty="0"/>
              <a:t>pity and mercies) and the God [Who </a:t>
            </a:r>
            <a:r>
              <a:rPr lang="en-US" sz="3200" dirty="0" smtClean="0"/>
              <a:t>is the Source</a:t>
            </a:r>
            <a:r>
              <a:rPr lang="en-US" sz="3200" dirty="0"/>
              <a:t>] of every consolation </a:t>
            </a:r>
            <a:r>
              <a:rPr lang="en-US" sz="3200" dirty="0" smtClean="0"/>
              <a:t>and comfort and encouragement; Who consoles and comforts and encourages us in every trouble </a:t>
            </a:r>
            <a:r>
              <a:rPr lang="en-US" sz="3200" dirty="0"/>
              <a:t>(calamity and affliction), so that we </a:t>
            </a:r>
            <a:r>
              <a:rPr lang="en-US" sz="3200" dirty="0" smtClean="0"/>
              <a:t>may </a:t>
            </a:r>
            <a:r>
              <a:rPr lang="en-US" sz="3200" dirty="0"/>
              <a:t>also be able to console (comfort and </a:t>
            </a:r>
            <a:r>
              <a:rPr lang="en-US" sz="3200" dirty="0" smtClean="0"/>
              <a:t>encourage</a:t>
            </a:r>
            <a:r>
              <a:rPr lang="en-US" sz="3200" dirty="0"/>
              <a:t>) with which we ourselves are </a:t>
            </a:r>
            <a:r>
              <a:rPr lang="en-US" sz="3200" dirty="0" smtClean="0"/>
              <a:t>consoled </a:t>
            </a:r>
            <a:r>
              <a:rPr lang="en-US" sz="3200" dirty="0"/>
              <a:t>and comforted and encouraged </a:t>
            </a:r>
            <a:r>
              <a:rPr lang="en-US" sz="3200" dirty="0" smtClean="0"/>
              <a:t>by </a:t>
            </a:r>
            <a:r>
              <a:rPr lang="en-US" sz="3200" dirty="0"/>
              <a:t>God</a:t>
            </a:r>
          </a:p>
          <a:p>
            <a:pPr marL="609600" indent="-609600" eaLnBrk="1" hangingPunct="1">
              <a:lnSpc>
                <a:spcPct val="90000"/>
              </a:lnSpc>
              <a:buFontTx/>
              <a:buAutoNum type="arabicPeriod"/>
            </a:pPr>
            <a:endParaRPr lang="en-US" dirty="0"/>
          </a:p>
        </p:txBody>
      </p:sp>
      <p:sp>
        <p:nvSpPr>
          <p:cNvPr id="10398722" name="Rectangle 2"/>
          <p:cNvSpPr>
            <a:spLocks noGrp="1" noChangeArrowheads="1"/>
          </p:cNvSpPr>
          <p:nvPr>
            <p:ph type="title"/>
          </p:nvPr>
        </p:nvSpPr>
        <p:spPr>
          <a:xfrm>
            <a:off x="381000" y="381000"/>
            <a:ext cx="8229600" cy="1066800"/>
          </a:xfrm>
        </p:spPr>
        <p:txBody>
          <a:bodyPr/>
          <a:lstStyle/>
          <a:p>
            <a:pPr eaLnBrk="1" hangingPunct="1">
              <a:spcBef>
                <a:spcPts val="1200"/>
              </a:spcBef>
              <a:defRPr/>
            </a:pPr>
            <a:r>
              <a:rPr lang="en-US" dirty="0"/>
              <a:t>2 Corinthians 1:3-4, AMP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398723">
                                            <p:txEl>
                                              <p:pRg st="0" end="0"/>
                                            </p:txEl>
                                          </p:spTgt>
                                        </p:tgtEl>
                                        <p:attrNameLst>
                                          <p:attrName>style.visibility</p:attrName>
                                        </p:attrNameLst>
                                      </p:cBhvr>
                                      <p:to>
                                        <p:strVal val="visible"/>
                                      </p:to>
                                    </p:set>
                                    <p:anim calcmode="lin" valueType="num">
                                      <p:cBhvr>
                                        <p:cTn id="7" dur="1000" fill="hold"/>
                                        <p:tgtEl>
                                          <p:spTgt spid="103987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3987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398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872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4572000"/>
          </a:xfrm>
        </p:spPr>
        <p:txBody>
          <a:bodyPr>
            <a:normAutofit/>
          </a:bodyPr>
          <a:lstStyle/>
          <a:p>
            <a:pPr>
              <a:buNone/>
            </a:pPr>
            <a:r>
              <a:rPr lang="en-US" sz="3200" dirty="0" smtClean="0"/>
              <a:t>A</a:t>
            </a:r>
            <a:r>
              <a:rPr lang="en-US" sz="3200" dirty="0"/>
              <a:t>. Loss can </a:t>
            </a:r>
            <a:r>
              <a:rPr lang="en-US" sz="3200" dirty="0" smtClean="0"/>
              <a:t>strengthen our </a:t>
            </a:r>
            <a:r>
              <a:rPr lang="en-US" sz="3200" dirty="0"/>
              <a:t>faith.</a:t>
            </a:r>
            <a:endParaRPr lang="en-US" sz="3200" dirty="0" smtClean="0"/>
          </a:p>
          <a:p>
            <a:pPr>
              <a:buNone/>
            </a:pPr>
            <a:r>
              <a:rPr lang="en-US" sz="3200" dirty="0" smtClean="0"/>
              <a:t>B</a:t>
            </a:r>
            <a:r>
              <a:rPr lang="en-US" sz="3200" dirty="0"/>
              <a:t>. Loss can </a:t>
            </a:r>
            <a:r>
              <a:rPr lang="en-US" sz="3200" dirty="0" smtClean="0"/>
              <a:t>produce maturity.</a:t>
            </a:r>
          </a:p>
          <a:p>
            <a:pPr>
              <a:buNone/>
            </a:pPr>
            <a:r>
              <a:rPr lang="en-US" sz="3200" dirty="0" smtClean="0"/>
              <a:t>C</a:t>
            </a:r>
            <a:r>
              <a:rPr lang="en-US" sz="3200" dirty="0"/>
              <a:t>. As we </a:t>
            </a:r>
            <a:r>
              <a:rPr lang="en-US" sz="3200" dirty="0" smtClean="0"/>
              <a:t>suffer we </a:t>
            </a:r>
            <a:r>
              <a:rPr lang="en-US" sz="3200" dirty="0"/>
              <a:t>enter </a:t>
            </a:r>
            <a:r>
              <a:rPr lang="en-US" sz="3200" dirty="0" smtClean="0"/>
              <a:t>into the suffering of our Lord and become more </a:t>
            </a:r>
            <a:r>
              <a:rPr lang="en-US" sz="3200" dirty="0"/>
              <a:t>Christ-like</a:t>
            </a:r>
            <a:endParaRPr lang="en-US" sz="3200" dirty="0" smtClean="0"/>
          </a:p>
          <a:p>
            <a:pPr>
              <a:buNone/>
            </a:pPr>
            <a:r>
              <a:rPr lang="en-US" sz="3200" dirty="0"/>
              <a:t>D. When you experience loss you will discover the extent </a:t>
            </a:r>
            <a:r>
              <a:rPr lang="en-US" sz="3200" dirty="0" smtClean="0"/>
              <a:t>of </a:t>
            </a:r>
            <a:r>
              <a:rPr lang="en-US" sz="3200" dirty="0"/>
              <a:t>the </a:t>
            </a:r>
            <a:r>
              <a:rPr lang="en-US" sz="3200" dirty="0" smtClean="0"/>
              <a:t>comfort of </a:t>
            </a:r>
            <a:r>
              <a:rPr lang="en-US" sz="3200" dirty="0"/>
              <a:t>God</a:t>
            </a:r>
            <a:r>
              <a:rPr lang="en-US" sz="3200" dirty="0" smtClean="0"/>
              <a:t>.</a:t>
            </a:r>
          </a:p>
          <a:p>
            <a:pPr>
              <a:buNone/>
            </a:pPr>
            <a:r>
              <a:rPr lang="en-US" sz="3200" dirty="0" smtClean="0"/>
              <a:t>E. God can use what you’ve experienced to help someone else.</a:t>
            </a:r>
          </a:p>
          <a:p>
            <a:endParaRPr lang="en-US" dirty="0"/>
          </a:p>
        </p:txBody>
      </p:sp>
      <p:sp>
        <p:nvSpPr>
          <p:cNvPr id="2" name="Title 1"/>
          <p:cNvSpPr>
            <a:spLocks noGrp="1"/>
          </p:cNvSpPr>
          <p:nvPr>
            <p:ph type="title"/>
          </p:nvPr>
        </p:nvSpPr>
        <p:spPr>
          <a:xfrm>
            <a:off x="381000" y="609600"/>
            <a:ext cx="8229600" cy="838200"/>
          </a:xfrm>
        </p:spPr>
        <p:txBody>
          <a:bodyPr>
            <a:normAutofit/>
          </a:bodyPr>
          <a:lstStyle/>
          <a:p>
            <a:r>
              <a:rPr lang="en-US" dirty="0" smtClean="0"/>
              <a:t>The Purpose of Loss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34000"/>
          </a:xfrm>
        </p:spPr>
        <p:txBody>
          <a:bodyPr>
            <a:normAutofit/>
          </a:bodyPr>
          <a:lstStyle/>
          <a:p>
            <a:pPr>
              <a:buNone/>
            </a:pPr>
            <a:r>
              <a:rPr lang="en-US" sz="3200" dirty="0" smtClean="0"/>
              <a:t>Part of the difficulty will be family differences to the event. </a:t>
            </a:r>
          </a:p>
          <a:p>
            <a:pPr>
              <a:buNone/>
            </a:pPr>
            <a:r>
              <a:rPr lang="en-US" sz="3200" dirty="0" smtClean="0"/>
              <a:t>“It doesn’t help to talk about it.” </a:t>
            </a:r>
          </a:p>
          <a:p>
            <a:pPr>
              <a:buNone/>
            </a:pPr>
            <a:r>
              <a:rPr lang="en-US" sz="3200" dirty="0" smtClean="0"/>
              <a:t>“You can talk about it, but not with me.”</a:t>
            </a:r>
          </a:p>
          <a:p>
            <a:pPr>
              <a:buNone/>
            </a:pPr>
            <a:r>
              <a:rPr lang="en-US" sz="3200" dirty="0" smtClean="0"/>
              <a:t>“Let’s just move on.” </a:t>
            </a:r>
          </a:p>
          <a:p>
            <a:pPr>
              <a:buNone/>
            </a:pPr>
            <a:r>
              <a:rPr lang="en-US" sz="3200" dirty="0" smtClean="0"/>
              <a:t>“We’re doing fine, but thanks for asking.” </a:t>
            </a:r>
          </a:p>
          <a:p>
            <a:pPr>
              <a:buNone/>
            </a:pPr>
            <a:r>
              <a:rPr lang="en-US" sz="3200" dirty="0" smtClean="0"/>
              <a:t>“If your not sharing feelings you’re not responding in a healthy way.” </a:t>
            </a:r>
          </a:p>
          <a:p>
            <a:pPr>
              <a:buNone/>
            </a:pPr>
            <a:r>
              <a:rPr lang="en-US" sz="3200" dirty="0" smtClean="0"/>
              <a:t>“Let’s let others help us.”</a:t>
            </a:r>
          </a:p>
          <a:p>
            <a:endParaRPr lang="en-US" dirty="0"/>
          </a:p>
        </p:txBody>
      </p:sp>
      <p:sp>
        <p:nvSpPr>
          <p:cNvPr id="2" name="Title 1"/>
          <p:cNvSpPr>
            <a:spLocks noGrp="1"/>
          </p:cNvSpPr>
          <p:nvPr>
            <p:ph type="title"/>
          </p:nvPr>
        </p:nvSpPr>
        <p:spPr>
          <a:xfrm>
            <a:off x="381000" y="381000"/>
            <a:ext cx="8229600" cy="990600"/>
          </a:xfrm>
        </p:spPr>
        <p:txBody>
          <a:bodyPr/>
          <a:lstStyle/>
          <a:p>
            <a:r>
              <a:rPr lang="en-US" dirty="0" smtClean="0"/>
              <a:t>The Family Unit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7200" dirty="0" err="1" smtClean="0"/>
              <a:t>Georgianna</a:t>
            </a:r>
            <a:endParaRPr lang="en-US" sz="7200"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25112"/>
          </a:xfrm>
        </p:spPr>
        <p:txBody>
          <a:bodyPr/>
          <a:lstStyle/>
          <a:p>
            <a:pPr>
              <a:buNone/>
            </a:pPr>
            <a:r>
              <a:rPr lang="en-US" sz="3200" dirty="0" smtClean="0"/>
              <a:t>The following are additional suggestions as you work with family members, individually or corporately. If you were a medical doctor, your patient would not be an individual; it would be the family. It’s the same for us as well.</a:t>
            </a:r>
          </a:p>
          <a:p>
            <a:pPr>
              <a:buNone/>
            </a:pPr>
            <a:endParaRPr lang="en-US" dirty="0"/>
          </a:p>
        </p:txBody>
      </p:sp>
      <p:sp>
        <p:nvSpPr>
          <p:cNvPr id="2" name="Title 1"/>
          <p:cNvSpPr>
            <a:spLocks noGrp="1"/>
          </p:cNvSpPr>
          <p:nvPr>
            <p:ph type="title"/>
          </p:nvPr>
        </p:nvSpPr>
        <p:spPr>
          <a:xfrm>
            <a:off x="457200" y="6096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25112"/>
          </a:xfrm>
        </p:spPr>
        <p:txBody>
          <a:bodyPr>
            <a:noAutofit/>
          </a:bodyPr>
          <a:lstStyle/>
          <a:p>
            <a:pPr>
              <a:buNone/>
            </a:pPr>
            <a:r>
              <a:rPr lang="en-US" sz="3200" dirty="0" smtClean="0"/>
              <a:t>First, you need to get to know this family as well as the culture of the family if they are a different culture background than you, talk to others to learn some of the distinctions of this culture. A friend of mine asks the family he’s working with, “What do I need to know about your culture that will help me help you at this time?”</a:t>
            </a:r>
            <a:endParaRPr lang="en-US" sz="3200" dirty="0"/>
          </a:p>
        </p:txBody>
      </p:sp>
      <p:sp>
        <p:nvSpPr>
          <p:cNvPr id="2" name="Title 1"/>
          <p:cNvSpPr>
            <a:spLocks noGrp="1"/>
          </p:cNvSpPr>
          <p:nvPr>
            <p:ph type="title"/>
          </p:nvPr>
        </p:nvSpPr>
        <p:spPr>
          <a:xfrm>
            <a:off x="381000" y="5334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5029200"/>
          </a:xfrm>
        </p:spPr>
        <p:txBody>
          <a:bodyPr>
            <a:noAutofit/>
          </a:bodyPr>
          <a:lstStyle/>
          <a:p>
            <a:pPr>
              <a:buNone/>
            </a:pPr>
            <a:r>
              <a:rPr lang="en-US" sz="3200" dirty="0" smtClean="0"/>
              <a:t>Listen to each of the family members to find out what they know, imagine, feel and fear. Don’t assume that they understand all of your terms. Ask them questions to clarify what they know. </a:t>
            </a:r>
          </a:p>
          <a:p>
            <a:pPr>
              <a:buNone/>
            </a:pPr>
            <a:r>
              <a:rPr lang="en-US" sz="3200" dirty="0" smtClean="0"/>
              <a:t>Remember that a family is a system, and it’s important to meet together. I do this when I’m conducting a debriefing in companies and organizations when they’ve lost a long-term employee to death.</a:t>
            </a:r>
            <a:endParaRPr lang="en-US" sz="3200" dirty="0"/>
          </a:p>
        </p:txBody>
      </p:sp>
      <p:sp>
        <p:nvSpPr>
          <p:cNvPr id="2" name="Title 1"/>
          <p:cNvSpPr>
            <a:spLocks noGrp="1"/>
          </p:cNvSpPr>
          <p:nvPr>
            <p:ph type="title"/>
          </p:nvPr>
        </p:nvSpPr>
        <p:spPr>
          <a:xfrm>
            <a:off x="381000" y="3810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25112"/>
          </a:xfrm>
        </p:spPr>
        <p:txBody>
          <a:bodyPr>
            <a:normAutofit/>
          </a:bodyPr>
          <a:lstStyle/>
          <a:p>
            <a:pPr>
              <a:buNone/>
            </a:pPr>
            <a:r>
              <a:rPr lang="en-US" sz="3200" dirty="0" smtClean="0"/>
              <a:t>We talk about the fact that this group of 10 to 20 individuals in the debriefing was his “work family,” and they’ve just lost a family member.. Those in the group concur, and it’s vital that I meet with the entire group and they listen to one another, as well as to what I have to say. At work, it’s just a larger system.</a:t>
            </a:r>
            <a:endParaRPr lang="en-US" sz="3200" dirty="0"/>
          </a:p>
        </p:txBody>
      </p:sp>
      <p:sp>
        <p:nvSpPr>
          <p:cNvPr id="2" name="Title 1"/>
          <p:cNvSpPr>
            <a:spLocks noGrp="1"/>
          </p:cNvSpPr>
          <p:nvPr>
            <p:ph type="title"/>
          </p:nvPr>
        </p:nvSpPr>
        <p:spPr>
          <a:xfrm>
            <a:off x="381000" y="3810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325112"/>
          </a:xfrm>
        </p:spPr>
        <p:txBody>
          <a:bodyPr>
            <a:noAutofit/>
          </a:bodyPr>
          <a:lstStyle/>
          <a:p>
            <a:pPr>
              <a:buNone/>
            </a:pPr>
            <a:r>
              <a:rPr lang="en-US" sz="3200" dirty="0" smtClean="0"/>
              <a:t>As you work with family members about the death of their loved one, ask about the person’s work. Have the family identify those people they are aware of at work. There are probably fellow workers who are impacted as much or more than the person’s own family. You may want to contact the deceased’s place of employment to offer your service at this time.</a:t>
            </a:r>
            <a:endParaRPr lang="en-US" sz="3200" dirty="0"/>
          </a:p>
        </p:txBody>
      </p:sp>
      <p:sp>
        <p:nvSpPr>
          <p:cNvPr id="2" name="Title 1"/>
          <p:cNvSpPr>
            <a:spLocks noGrp="1"/>
          </p:cNvSpPr>
          <p:nvPr>
            <p:ph type="title"/>
          </p:nvPr>
        </p:nvSpPr>
        <p:spPr>
          <a:xfrm>
            <a:off x="457200" y="5334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029200"/>
          </a:xfrm>
        </p:spPr>
        <p:txBody>
          <a:bodyPr>
            <a:noAutofit/>
          </a:bodyPr>
          <a:lstStyle/>
          <a:p>
            <a:pPr>
              <a:buNone/>
            </a:pPr>
            <a:r>
              <a:rPr lang="en-US" sz="3200" dirty="0" smtClean="0"/>
              <a:t>As you work with the family, attempt to build a relationship with each one. The more verbal ones will try to dominate your involvement. Remember that the quiet ones have as much to say as those who are outwardly verbal. They’re talking to themselves. It’s easy to neglect those who are quiet, as well as children. If you haven’t worked much with children, it would be helpful to expand your knowledge at this time.</a:t>
            </a:r>
            <a:endParaRPr lang="en-US" sz="3200" dirty="0"/>
          </a:p>
        </p:txBody>
      </p:sp>
      <p:sp>
        <p:nvSpPr>
          <p:cNvPr id="2" name="Title 1"/>
          <p:cNvSpPr>
            <a:spLocks noGrp="1"/>
          </p:cNvSpPr>
          <p:nvPr>
            <p:ph type="title"/>
          </p:nvPr>
        </p:nvSpPr>
        <p:spPr>
          <a:xfrm>
            <a:off x="457200" y="304800"/>
            <a:ext cx="8229600" cy="11430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05400"/>
          </a:xfrm>
        </p:spPr>
        <p:txBody>
          <a:bodyPr>
            <a:normAutofit/>
          </a:bodyPr>
          <a:lstStyle/>
          <a:p>
            <a:pPr>
              <a:buNone/>
            </a:pPr>
            <a:r>
              <a:rPr lang="en-US" sz="3200" dirty="0" smtClean="0"/>
              <a:t>Discuss their fears and concerns about death as well as being around someone who is dying. Involve everyone in the care and treatment of the dying person. There may also be some individuals, relatives or friends that the family would rather not have as visitors. Identify these people and offer some practical advice on how to keep them away. Prepare to encounter some surprises and unexpected intruders.</a:t>
            </a:r>
            <a:endParaRPr lang="en-US" sz="3200" dirty="0"/>
          </a:p>
        </p:txBody>
      </p:sp>
      <p:sp>
        <p:nvSpPr>
          <p:cNvPr id="2" name="Title 1"/>
          <p:cNvSpPr>
            <a:spLocks noGrp="1"/>
          </p:cNvSpPr>
          <p:nvPr>
            <p:ph type="title"/>
          </p:nvPr>
        </p:nvSpPr>
        <p:spPr>
          <a:xfrm>
            <a:off x="457200" y="304800"/>
            <a:ext cx="8229600" cy="9906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25112"/>
          </a:xfrm>
        </p:spPr>
        <p:txBody>
          <a:bodyPr>
            <a:normAutofit/>
          </a:bodyPr>
          <a:lstStyle/>
          <a:p>
            <a:pPr>
              <a:buNone/>
            </a:pPr>
            <a:r>
              <a:rPr lang="en-US" sz="3200" dirty="0" smtClean="0"/>
              <a:t>Help the family find a way to express and download their feelings after every visit. Perhaps they can talk or pray or write out what they’re experiencing for five minutes before they get in their car. Each person needs his or her own individual minor debriefing or the pressure will begin to pile up. </a:t>
            </a:r>
            <a:endParaRPr lang="en-US" sz="3200" dirty="0"/>
          </a:p>
        </p:txBody>
      </p:sp>
      <p:sp>
        <p:nvSpPr>
          <p:cNvPr id="2" name="Title 1"/>
          <p:cNvSpPr>
            <a:spLocks noGrp="1"/>
          </p:cNvSpPr>
          <p:nvPr>
            <p:ph type="title"/>
          </p:nvPr>
        </p:nvSpPr>
        <p:spPr>
          <a:xfrm>
            <a:off x="457200" y="4572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876800"/>
          </a:xfrm>
        </p:spPr>
        <p:txBody>
          <a:bodyPr>
            <a:noAutofit/>
          </a:bodyPr>
          <a:lstStyle/>
          <a:p>
            <a:pPr>
              <a:buNone/>
            </a:pPr>
            <a:r>
              <a:rPr lang="en-US" sz="3200" dirty="0" err="1" smtClean="0"/>
              <a:t>Caregiving</a:t>
            </a:r>
            <a:r>
              <a:rPr lang="en-US" sz="3200" dirty="0" smtClean="0"/>
              <a:t> would be draining. Help them anticipate how this experience will stretch their own coping skills and be exhausting. Help them develop a plan for maintaining energy. Parents who are losing their spouse and still have to care for their children are especially vulnerable. Teach them how to handle one at a time. Hopefully, your church will have some trained caregivers who can assist at this time.</a:t>
            </a:r>
            <a:endParaRPr lang="en-US" sz="3200" dirty="0"/>
          </a:p>
        </p:txBody>
      </p:sp>
      <p:sp>
        <p:nvSpPr>
          <p:cNvPr id="2" name="Title 1"/>
          <p:cNvSpPr>
            <a:spLocks noGrp="1"/>
          </p:cNvSpPr>
          <p:nvPr>
            <p:ph type="title"/>
          </p:nvPr>
        </p:nvSpPr>
        <p:spPr>
          <a:xfrm>
            <a:off x="381000" y="6096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25112"/>
          </a:xfrm>
        </p:spPr>
        <p:txBody>
          <a:bodyPr>
            <a:normAutofit/>
          </a:bodyPr>
          <a:lstStyle/>
          <a:p>
            <a:pPr>
              <a:buNone/>
            </a:pPr>
            <a:r>
              <a:rPr lang="en-US" sz="3200" dirty="0" smtClean="0"/>
              <a:t>When a family member is traumatized the family balance is disrupted. There’s a hole in the fabric of the family, but not everyone understands this. If one member is traumatized so are the others. </a:t>
            </a:r>
          </a:p>
        </p:txBody>
      </p:sp>
      <p:sp>
        <p:nvSpPr>
          <p:cNvPr id="2" name="Title 1"/>
          <p:cNvSpPr>
            <a:spLocks noGrp="1"/>
          </p:cNvSpPr>
          <p:nvPr>
            <p:ph type="title"/>
          </p:nvPr>
        </p:nvSpPr>
        <p:spPr>
          <a:xfrm>
            <a:off x="457200" y="685800"/>
            <a:ext cx="8229600" cy="838200"/>
          </a:xfrm>
        </p:spPr>
        <p:txBody>
          <a:bodyPr/>
          <a:lstStyle/>
          <a:p>
            <a:r>
              <a:rPr lang="en-US" dirty="0" smtClean="0"/>
              <a:t>The Family Unit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00600"/>
          </a:xfrm>
        </p:spPr>
        <p:txBody>
          <a:bodyPr>
            <a:normAutofit/>
          </a:bodyPr>
          <a:lstStyle/>
          <a:p>
            <a:pPr>
              <a:buNone/>
            </a:pPr>
            <a:r>
              <a:rPr lang="en-US" sz="3200" dirty="0" smtClean="0"/>
              <a:t>If you are working with more than one family unit, be sure to activate your flexibility and what you say and do for each family and person. What do you know about death and dying? What have you seen and experienced? Note that one of your tasks may be to educate the various family members, from children to adults, about death and dying.</a:t>
            </a:r>
            <a:endParaRPr lang="en-US" sz="3200" dirty="0"/>
          </a:p>
        </p:txBody>
      </p:sp>
      <p:sp>
        <p:nvSpPr>
          <p:cNvPr id="2" name="Title 1"/>
          <p:cNvSpPr>
            <a:spLocks noGrp="1"/>
          </p:cNvSpPr>
          <p:nvPr>
            <p:ph type="title"/>
          </p:nvPr>
        </p:nvSpPr>
        <p:spPr>
          <a:xfrm>
            <a:off x="457200" y="457200"/>
            <a:ext cx="8229600" cy="11430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a:bodyPr>
          <a:lstStyle/>
          <a:p>
            <a:pPr>
              <a:buNone/>
            </a:pPr>
            <a:r>
              <a:rPr lang="en-US" sz="3200" dirty="0" smtClean="0"/>
              <a:t>This can include what is anticipatory grief as well as what can be expected at the time of death or afterwards. They may also need assistance in finding resource materials, and financial and social assistance. Discuss their support network; and if there isn’t any network, assist them in creating one.</a:t>
            </a:r>
            <a:endParaRPr lang="en-US" sz="3200" dirty="0"/>
          </a:p>
        </p:txBody>
      </p:sp>
      <p:sp>
        <p:nvSpPr>
          <p:cNvPr id="2" name="Title 1"/>
          <p:cNvSpPr>
            <a:spLocks noGrp="1"/>
          </p:cNvSpPr>
          <p:nvPr>
            <p:ph type="title"/>
          </p:nvPr>
        </p:nvSpPr>
        <p:spPr>
          <a:xfrm>
            <a:off x="609600" y="381000"/>
            <a:ext cx="8229600" cy="11430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5105400"/>
          </a:xfrm>
        </p:spPr>
        <p:txBody>
          <a:bodyPr>
            <a:noAutofit/>
          </a:bodyPr>
          <a:lstStyle/>
          <a:p>
            <a:pPr>
              <a:buNone/>
            </a:pPr>
            <a:r>
              <a:rPr lang="en-US" sz="3200" dirty="0" smtClean="0"/>
              <a:t>Talk with them about those things they are hesitant to talk about it. Some may feel guilty about planning the future without the person, or how this is affecting finances and the pressure of “who gets what” after the person is gone. If you see this issue, you can say, “Often families struggle in talking about certain topics such as </a:t>
            </a:r>
            <a:r>
              <a:rPr lang="en-US" sz="3200" u="sng" dirty="0" smtClean="0"/>
              <a:t>		</a:t>
            </a:r>
            <a:r>
              <a:rPr lang="en-US" sz="3200" dirty="0" smtClean="0"/>
              <a:t>. I wonder if this has been the case for any of you.”</a:t>
            </a:r>
            <a:endParaRPr lang="en-US" sz="3200" dirty="0"/>
          </a:p>
        </p:txBody>
      </p:sp>
      <p:sp>
        <p:nvSpPr>
          <p:cNvPr id="2" name="Title 1"/>
          <p:cNvSpPr>
            <a:spLocks noGrp="1"/>
          </p:cNvSpPr>
          <p:nvPr>
            <p:ph type="title"/>
          </p:nvPr>
        </p:nvSpPr>
        <p:spPr>
          <a:xfrm>
            <a:off x="457200" y="3810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724400"/>
          </a:xfrm>
        </p:spPr>
        <p:txBody>
          <a:bodyPr>
            <a:noAutofit/>
          </a:bodyPr>
          <a:lstStyle/>
          <a:p>
            <a:pPr>
              <a:buNone/>
            </a:pPr>
            <a:r>
              <a:rPr lang="en-US" sz="3200" dirty="0" smtClean="0"/>
              <a:t>Help the family members to know how to respond to the dying person. Encourage them to let the loved one know what he or she has meant to them and how this person will be remembered.</a:t>
            </a:r>
          </a:p>
          <a:p>
            <a:pPr>
              <a:buNone/>
            </a:pPr>
            <a:r>
              <a:rPr lang="en-US" sz="3200" dirty="0" smtClean="0"/>
              <a:t>Help them retain some level of optimism. “It’s true that </a:t>
            </a:r>
            <a:r>
              <a:rPr lang="en-US" sz="3200" u="sng" dirty="0" smtClean="0"/>
              <a:t>		</a:t>
            </a:r>
            <a:r>
              <a:rPr lang="en-US" sz="3200" dirty="0" smtClean="0"/>
              <a:t> is dying, but how can you make the most of the time you have left together?”</a:t>
            </a:r>
            <a:endParaRPr lang="en-US" sz="3200" dirty="0"/>
          </a:p>
        </p:txBody>
      </p:sp>
      <p:sp>
        <p:nvSpPr>
          <p:cNvPr id="2" name="Title 1"/>
          <p:cNvSpPr>
            <a:spLocks noGrp="1"/>
          </p:cNvSpPr>
          <p:nvPr>
            <p:ph type="title"/>
          </p:nvPr>
        </p:nvSpPr>
        <p:spPr>
          <a:xfrm>
            <a:off x="533400" y="381000"/>
            <a:ext cx="8229600" cy="914400"/>
          </a:xfrm>
        </p:spPr>
        <p:txBody>
          <a:bodyPr/>
          <a:lstStyle/>
          <a:p>
            <a:r>
              <a:rPr lang="en-US" dirty="0" smtClean="0"/>
              <a:t>How to Help the Family</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876800"/>
          </a:xfrm>
        </p:spPr>
        <p:txBody>
          <a:bodyPr>
            <a:normAutofit/>
          </a:bodyPr>
          <a:lstStyle/>
          <a:p>
            <a:pPr>
              <a:buNone/>
            </a:pPr>
            <a:r>
              <a:rPr lang="en-US" sz="3200" dirty="0" smtClean="0"/>
              <a:t>One of the difficult times is when it appears the death is about to occur and, on his or her own, the person rallies and recovers, and then this pattern occurs several times. This can put the family on an emotional roller coaster.</a:t>
            </a:r>
          </a:p>
          <a:p>
            <a:pPr>
              <a:buNone/>
            </a:pPr>
            <a:endParaRPr lang="en-US" dirty="0"/>
          </a:p>
        </p:txBody>
      </p:sp>
      <p:sp>
        <p:nvSpPr>
          <p:cNvPr id="2" name="Title 1"/>
          <p:cNvSpPr>
            <a:spLocks noGrp="1"/>
          </p:cNvSpPr>
          <p:nvPr>
            <p:ph type="title"/>
          </p:nvPr>
        </p:nvSpPr>
        <p:spPr>
          <a:xfrm>
            <a:off x="457200" y="4572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325112"/>
          </a:xfrm>
        </p:spPr>
        <p:txBody>
          <a:bodyPr/>
          <a:lstStyle/>
          <a:p>
            <a:pPr>
              <a:buNone/>
            </a:pPr>
            <a:r>
              <a:rPr lang="en-US" sz="3200" dirty="0" smtClean="0"/>
              <a:t>Family members may wonder if their responses are normal since they may detach as a means of protection of their own loss. On the other hand, they may feel abandoned because the dying person will withdraw and detach since that is a part of the dying process.</a:t>
            </a:r>
          </a:p>
          <a:p>
            <a:endParaRPr lang="en-US" dirty="0"/>
          </a:p>
        </p:txBody>
      </p:sp>
      <p:sp>
        <p:nvSpPr>
          <p:cNvPr id="2" name="Title 1"/>
          <p:cNvSpPr>
            <a:spLocks noGrp="1"/>
          </p:cNvSpPr>
          <p:nvPr>
            <p:ph type="title"/>
          </p:nvPr>
        </p:nvSpPr>
        <p:spPr>
          <a:xfrm>
            <a:off x="381000" y="685800"/>
            <a:ext cx="8229600" cy="9144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Autofit/>
          </a:bodyPr>
          <a:lstStyle/>
          <a:p>
            <a:pPr>
              <a:buNone/>
            </a:pPr>
            <a:r>
              <a:rPr lang="en-US" sz="3200" dirty="0" smtClean="0"/>
              <a:t>Help the family mourn together in a supportive way. </a:t>
            </a:r>
          </a:p>
          <a:p>
            <a:pPr>
              <a:buNone/>
            </a:pPr>
            <a:r>
              <a:rPr lang="en-US" sz="3200" dirty="0" smtClean="0"/>
              <a:t>One last suggestion has to do with you and your own personal debriefing. You may be impacted by what you hear and see, so it’s important for you to express and download your own feelings and grief that you experience in helping others. </a:t>
            </a:r>
            <a:endParaRPr lang="en-US" sz="3200" dirty="0"/>
          </a:p>
        </p:txBody>
      </p:sp>
      <p:sp>
        <p:nvSpPr>
          <p:cNvPr id="2" name="Title 1"/>
          <p:cNvSpPr>
            <a:spLocks noGrp="1"/>
          </p:cNvSpPr>
          <p:nvPr>
            <p:ph type="title"/>
          </p:nvPr>
        </p:nvSpPr>
        <p:spPr>
          <a:xfrm>
            <a:off x="381000" y="228600"/>
            <a:ext cx="8229600" cy="1066800"/>
          </a:xfrm>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200" dirty="0" smtClean="0"/>
              <a:t>Talk with a  trusted friend, write out your experiences, and pray. Remember that you, too, need others in your life in order to effectively minister to others.</a:t>
            </a:r>
          </a:p>
          <a:p>
            <a:endParaRPr lang="en-US" dirty="0"/>
          </a:p>
        </p:txBody>
      </p:sp>
      <p:sp>
        <p:nvSpPr>
          <p:cNvPr id="3" name="Title 2"/>
          <p:cNvSpPr>
            <a:spLocks noGrp="1"/>
          </p:cNvSpPr>
          <p:nvPr>
            <p:ph type="title"/>
          </p:nvPr>
        </p:nvSpPr>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3200" dirty="0" smtClean="0"/>
              <a:t>One specific intervention is to have each family member write about what life was like with the deceased person and how life has now changed with this person’s death. You might invite each one to draw a large circle on a piece of paper. Then have them divide the pie to illustrate the various roles they occupied prior to the death of his or her loved one (including the role with the deceased and all its manifestations).</a:t>
            </a:r>
            <a:endParaRPr lang="en-US" sz="3200" dirty="0"/>
          </a:p>
        </p:txBody>
      </p:sp>
      <p:sp>
        <p:nvSpPr>
          <p:cNvPr id="3" name="Title 2"/>
          <p:cNvSpPr>
            <a:spLocks noGrp="1"/>
          </p:cNvSpPr>
          <p:nvPr>
            <p:ph type="title"/>
          </p:nvPr>
        </p:nvSpPr>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3200" dirty="0" smtClean="0"/>
              <a:t>The size of each piece should correspond to the percentage of importance and the amount of time allocated to that role played in his or her life. Once they have completed the assignment, use the pie chart to discuss more fully the may facets of the role he or she fulfilled in the deceased’s life before the death in contrast to how those roles may have changed subsequent to the loved one’s death.</a:t>
            </a:r>
            <a:endParaRPr lang="en-US" sz="3200" dirty="0"/>
          </a:p>
        </p:txBody>
      </p:sp>
      <p:sp>
        <p:nvSpPr>
          <p:cNvPr id="3" name="Title 2"/>
          <p:cNvSpPr>
            <a:spLocks noGrp="1"/>
          </p:cNvSpPr>
          <p:nvPr>
            <p:ph type="title"/>
          </p:nvPr>
        </p:nvSpPr>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7200" dirty="0" smtClean="0"/>
              <a:t>Terminal </a:t>
            </a:r>
          </a:p>
          <a:p>
            <a:pPr algn="ctr">
              <a:buNone/>
            </a:pPr>
            <a:r>
              <a:rPr lang="en-US" sz="7200" dirty="0" smtClean="0"/>
              <a:t>Illness</a:t>
            </a:r>
            <a:endParaRPr lang="en-US" sz="7200"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dirty="0" smtClean="0"/>
              <a:t>Encourage them to explore how that empty piece of the pie might be filled as more is learned about how he or she is without the loved one.</a:t>
            </a:r>
          </a:p>
        </p:txBody>
      </p:sp>
      <p:sp>
        <p:nvSpPr>
          <p:cNvPr id="3" name="Title 2"/>
          <p:cNvSpPr>
            <a:spLocks noGrp="1"/>
          </p:cNvSpPr>
          <p:nvPr>
            <p:ph type="title"/>
          </p:nvPr>
        </p:nvSpPr>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3200" dirty="0" smtClean="0"/>
              <a:t>Another helpful exercise is to ask each family member to write a list of both interests and activities they have pursued within approximately the last 10 year, indicating as well their level of interest in those activities as compared with the person who died. This may help the bereaved family to develop a clearer sense of their own personal interests dependent of the influence of the deceased person.</a:t>
            </a:r>
          </a:p>
          <a:p>
            <a:endParaRPr lang="en-US" dirty="0"/>
          </a:p>
        </p:txBody>
      </p:sp>
      <p:sp>
        <p:nvSpPr>
          <p:cNvPr id="3" name="Title 2"/>
          <p:cNvSpPr>
            <a:spLocks noGrp="1"/>
          </p:cNvSpPr>
          <p:nvPr>
            <p:ph type="title"/>
          </p:nvPr>
        </p:nvSpPr>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3200" dirty="0" smtClean="0"/>
              <a:t>Have an adult person draw a </a:t>
            </a:r>
            <a:r>
              <a:rPr lang="en-US" sz="3200" dirty="0" err="1" smtClean="0"/>
              <a:t>genogram</a:t>
            </a:r>
            <a:r>
              <a:rPr lang="en-US" sz="3200" dirty="0" smtClean="0"/>
              <a:t> of the existing extended family to examine the nature of their current relationships and what their expectations might be for those relationships in the future. Death obviously changes dynamics in relationships—some of the changes are painful, but other relationships may grow close and more meaningful. </a:t>
            </a:r>
            <a:endParaRPr lang="en-US" sz="3200" dirty="0"/>
          </a:p>
        </p:txBody>
      </p:sp>
      <p:sp>
        <p:nvSpPr>
          <p:cNvPr id="3" name="Title 2"/>
          <p:cNvSpPr>
            <a:spLocks noGrp="1"/>
          </p:cNvSpPr>
          <p:nvPr>
            <p:ph type="title"/>
          </p:nvPr>
        </p:nvSpPr>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dirty="0" smtClean="0"/>
              <a:t>The bereaved person may also become aware of he need for additional friendships or more diversity in relationships.</a:t>
            </a:r>
          </a:p>
          <a:p>
            <a:pPr>
              <a:buNone/>
            </a:pPr>
            <a:r>
              <a:rPr lang="en-US" sz="3200" dirty="0" smtClean="0"/>
              <a:t>With his or her name on the innermost circle (the bull’s-eye), invite them to add the names of people who would be the next most intimate in the second circle, the third most intimate in the third circle, and so on.</a:t>
            </a:r>
            <a:endParaRPr lang="en-US" sz="3200" dirty="0"/>
          </a:p>
        </p:txBody>
      </p:sp>
      <p:sp>
        <p:nvSpPr>
          <p:cNvPr id="3" name="Title 2"/>
          <p:cNvSpPr>
            <a:spLocks noGrp="1"/>
          </p:cNvSpPr>
          <p:nvPr>
            <p:ph type="title"/>
          </p:nvPr>
        </p:nvSpPr>
        <p:spPr/>
        <p:txBody>
          <a:bodyPr/>
          <a:lstStyle/>
          <a:p>
            <a:r>
              <a:rPr lang="en-US" dirty="0" smtClean="0"/>
              <a:t>How to Help the Family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524000"/>
            <a:ext cx="8229600" cy="4325112"/>
          </a:xfrm>
        </p:spPr>
        <p:txBody>
          <a:bodyPr>
            <a:normAutofit fontScale="92500"/>
          </a:bodyPr>
          <a:lstStyle/>
          <a:p>
            <a:pPr>
              <a:buNone/>
            </a:pPr>
            <a:r>
              <a:rPr lang="en-US" sz="3500" dirty="0" smtClean="0"/>
              <a:t>The “crazy” feelings of grief are actually a </a:t>
            </a:r>
            <a:r>
              <a:rPr lang="en-US" sz="3500" i="1" dirty="0" smtClean="0"/>
              <a:t>sane</a:t>
            </a:r>
            <a:r>
              <a:rPr lang="en-US" sz="3500" dirty="0" smtClean="0"/>
              <a:t> response to grief. The following examples are all symptoms of normal grief:</a:t>
            </a:r>
          </a:p>
          <a:p>
            <a:pPr>
              <a:buNone/>
            </a:pPr>
            <a:r>
              <a:rPr lang="en-US" sz="3500" dirty="0" smtClean="0"/>
              <a:t> </a:t>
            </a:r>
          </a:p>
          <a:p>
            <a:pPr lvl="0"/>
            <a:r>
              <a:rPr lang="en-US" sz="3500" dirty="0" smtClean="0"/>
              <a:t>distorted thinking patterns, “crazy” and/or irrational thoughts, fearful thoughts</a:t>
            </a:r>
          </a:p>
          <a:p>
            <a:pPr lvl="0"/>
            <a:r>
              <a:rPr lang="en-US" sz="3500" dirty="0" smtClean="0"/>
              <a:t>feelings of despair and hopelessness</a:t>
            </a:r>
          </a:p>
          <a:p>
            <a:pPr lvl="0"/>
            <a:r>
              <a:rPr lang="en-US" sz="3500" dirty="0" smtClean="0"/>
              <a:t>out of control or numbed emotions</a:t>
            </a:r>
          </a:p>
          <a:p>
            <a:endParaRPr lang="en-US" dirty="0"/>
          </a:p>
        </p:txBody>
      </p:sp>
      <p:sp>
        <p:nvSpPr>
          <p:cNvPr id="2" name="Title 1"/>
          <p:cNvSpPr>
            <a:spLocks noGrp="1"/>
          </p:cNvSpPr>
          <p:nvPr>
            <p:ph type="title"/>
          </p:nvPr>
        </p:nvSpPr>
        <p:spPr>
          <a:xfrm>
            <a:off x="457200" y="381000"/>
            <a:ext cx="8229600" cy="1066800"/>
          </a:xfrm>
        </p:spPr>
        <p:txBody>
          <a:bodyPr>
            <a:normAutofit/>
          </a:bodyPr>
          <a:lstStyle/>
          <a:p>
            <a:r>
              <a:rPr lang="en-US" dirty="0" smtClean="0"/>
              <a:t>The Crazy Feelings of Grief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3200" dirty="0" smtClean="0"/>
              <a:t>changes in sensory perceptions (sight, taste, smell, etc.).</a:t>
            </a:r>
          </a:p>
          <a:p>
            <a:pPr lvl="0"/>
            <a:r>
              <a:rPr lang="en-US" sz="3200" dirty="0" smtClean="0"/>
              <a:t>increased irritability</a:t>
            </a:r>
          </a:p>
          <a:p>
            <a:pPr lvl="0"/>
            <a:r>
              <a:rPr lang="en-US" sz="3200" dirty="0" smtClean="0"/>
              <a:t>may want to talk a lot or not at all</a:t>
            </a:r>
          </a:p>
          <a:p>
            <a:r>
              <a:rPr lang="en-US" sz="3200" dirty="0" smtClean="0"/>
              <a:t>memory lags and mental “short-circuits”</a:t>
            </a:r>
          </a:p>
          <a:p>
            <a:pPr lvl="0">
              <a:buNone/>
            </a:pPr>
            <a:endParaRPr lang="en-US" smtClean="0"/>
          </a:p>
          <a:p>
            <a:endParaRPr lang="en-US" dirty="0"/>
          </a:p>
        </p:txBody>
      </p:sp>
      <p:sp>
        <p:nvSpPr>
          <p:cNvPr id="2" name="Title 1"/>
          <p:cNvSpPr>
            <a:spLocks noGrp="1"/>
          </p:cNvSpPr>
          <p:nvPr>
            <p:ph type="title"/>
          </p:nvPr>
        </p:nvSpPr>
        <p:spPr/>
        <p:txBody>
          <a:bodyPr/>
          <a:lstStyle/>
          <a:p>
            <a:r>
              <a:rPr lang="en-US" dirty="0" smtClean="0"/>
              <a:t>The Crazy Feelings of Grief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3200" smtClean="0"/>
              <a:t>inability to concentrate</a:t>
            </a:r>
          </a:p>
          <a:p>
            <a:pPr lvl="0"/>
            <a:r>
              <a:rPr lang="en-US" sz="3200" smtClean="0"/>
              <a:t>obsessive focus on the loved one</a:t>
            </a:r>
          </a:p>
          <a:p>
            <a:pPr lvl="0"/>
            <a:r>
              <a:rPr lang="en-US" sz="3200" smtClean="0"/>
              <a:t>losing track of time</a:t>
            </a:r>
          </a:p>
          <a:p>
            <a:pPr lvl="0"/>
            <a:r>
              <a:rPr lang="en-US" sz="3200" smtClean="0"/>
              <a:t>increase </a:t>
            </a:r>
            <a:r>
              <a:rPr lang="en-US" sz="3200" dirty="0" smtClean="0"/>
              <a:t>or decrease of appetite and/or sexual desire</a:t>
            </a:r>
          </a:p>
          <a:p>
            <a:pPr lvl="0"/>
            <a:r>
              <a:rPr lang="en-US" sz="3200" dirty="0" smtClean="0"/>
              <a:t>difficulty falling or staying asleep</a:t>
            </a:r>
          </a:p>
          <a:p>
            <a:pPr>
              <a:buNone/>
            </a:pPr>
            <a:endParaRPr lang="en-US" dirty="0" smtClean="0"/>
          </a:p>
        </p:txBody>
      </p:sp>
      <p:sp>
        <p:nvSpPr>
          <p:cNvPr id="2" name="Title 1"/>
          <p:cNvSpPr>
            <a:spLocks noGrp="1"/>
          </p:cNvSpPr>
          <p:nvPr>
            <p:ph type="title"/>
          </p:nvPr>
        </p:nvSpPr>
        <p:spPr/>
        <p:txBody>
          <a:bodyPr/>
          <a:lstStyle/>
          <a:p>
            <a:r>
              <a:rPr lang="en-US" dirty="0" smtClean="0"/>
              <a:t>The Crazy Feelings of Grief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477512"/>
          </a:xfrm>
        </p:spPr>
        <p:txBody>
          <a:bodyPr/>
          <a:lstStyle/>
          <a:p>
            <a:pPr lvl="0"/>
            <a:r>
              <a:rPr lang="en-US" sz="3200" dirty="0" smtClean="0"/>
              <a:t>dreams in which the deceased seems to visit the griever</a:t>
            </a:r>
          </a:p>
          <a:p>
            <a:pPr lvl="0"/>
            <a:r>
              <a:rPr lang="en-US" sz="3200" dirty="0" smtClean="0"/>
              <a:t>nightmares in which death themes are repeated</a:t>
            </a:r>
          </a:p>
          <a:p>
            <a:pPr lvl="0"/>
            <a:r>
              <a:rPr lang="en-US" sz="3200" dirty="0" smtClean="0"/>
              <a:t>physical illness like the flu, headaches or other maladies</a:t>
            </a:r>
          </a:p>
          <a:p>
            <a:pPr lvl="0"/>
            <a:r>
              <a:rPr lang="en-US" sz="3200" dirty="0" smtClean="0"/>
              <a:t>shattered beliefs about life, the world, and even God</a:t>
            </a:r>
          </a:p>
          <a:p>
            <a:endParaRPr lang="en-US" dirty="0"/>
          </a:p>
        </p:txBody>
      </p:sp>
      <p:sp>
        <p:nvSpPr>
          <p:cNvPr id="2" name="Title 1"/>
          <p:cNvSpPr>
            <a:spLocks noGrp="1"/>
          </p:cNvSpPr>
          <p:nvPr>
            <p:ph type="title"/>
          </p:nvPr>
        </p:nvSpPr>
        <p:spPr>
          <a:xfrm>
            <a:off x="533400" y="381000"/>
            <a:ext cx="8229600" cy="1066800"/>
          </a:xfrm>
        </p:spPr>
        <p:txBody>
          <a:bodyPr/>
          <a:lstStyle/>
          <a:p>
            <a:r>
              <a:rPr lang="en-US" dirty="0" smtClean="0"/>
              <a:t>The Crazy Feelings of Grief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5181600"/>
          </a:xfrm>
        </p:spPr>
        <p:txBody>
          <a:bodyPr>
            <a:normAutofit fontScale="77500" lnSpcReduction="20000"/>
          </a:bodyPr>
          <a:lstStyle/>
          <a:p>
            <a:pPr>
              <a:buNone/>
            </a:pPr>
            <a:r>
              <a:rPr lang="en-US" sz="4100" dirty="0" smtClean="0"/>
              <a:t>When you lie down you shall not be afraid; yes, you shall lie down and your sleep shall be sweet. Be not afraid of sudden terror </a:t>
            </a:r>
            <a:r>
              <a:rPr lang="en-US" sz="4100" i="1" dirty="0" smtClean="0"/>
              <a:t>and</a:t>
            </a:r>
            <a:r>
              <a:rPr lang="en-US" sz="4100" dirty="0" smtClean="0"/>
              <a:t> strong, nor of the stormy blast </a:t>
            </a:r>
            <a:r>
              <a:rPr lang="en-US" sz="4100" i="1" dirty="0" smtClean="0"/>
              <a:t>or </a:t>
            </a:r>
            <a:r>
              <a:rPr lang="en-US" sz="4100" dirty="0" smtClean="0"/>
              <a:t>the storm and ruin of the wicked when it comes [for you will be guiltless], For the Lord shall be your confidence, firm </a:t>
            </a:r>
            <a:r>
              <a:rPr lang="en-US" sz="4100" i="1" dirty="0" smtClean="0"/>
              <a:t>and </a:t>
            </a:r>
            <a:r>
              <a:rPr lang="en-US" sz="4100" dirty="0" smtClean="0"/>
              <a:t>strong, and shall keep you foot from being caught [in a trap or hidden danger]. 		</a:t>
            </a:r>
          </a:p>
          <a:p>
            <a:pPr>
              <a:buNone/>
            </a:pPr>
            <a:r>
              <a:rPr lang="en-US" sz="4100" dirty="0" smtClean="0"/>
              <a:t>					Proverbs 3:24-26, AMP</a:t>
            </a:r>
          </a:p>
          <a:p>
            <a:endParaRPr lang="en-US" dirty="0" smtClean="0"/>
          </a:p>
          <a:p>
            <a:pPr>
              <a:buNone/>
            </a:pPr>
            <a:r>
              <a:rPr lang="en-US" dirty="0" smtClean="0"/>
              <a:t>	</a:t>
            </a:r>
          </a:p>
          <a:p>
            <a:endParaRPr lang="en-US" dirty="0"/>
          </a:p>
        </p:txBody>
      </p:sp>
      <p:sp>
        <p:nvSpPr>
          <p:cNvPr id="2" name="Title 1"/>
          <p:cNvSpPr>
            <a:spLocks noGrp="1"/>
          </p:cNvSpPr>
          <p:nvPr>
            <p:ph type="title"/>
          </p:nvPr>
        </p:nvSpPr>
        <p:spPr>
          <a:xfrm>
            <a:off x="381000" y="457200"/>
            <a:ext cx="8229600" cy="1066800"/>
          </a:xfrm>
        </p:spPr>
        <p:txBody>
          <a:bodyPr/>
          <a:lstStyle/>
          <a:p>
            <a:r>
              <a:rPr lang="en-US" dirty="0" smtClean="0"/>
              <a:t>Sleep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86800" cy="5257800"/>
          </a:xfrm>
        </p:spPr>
        <p:txBody>
          <a:bodyPr>
            <a:normAutofit fontScale="92500"/>
          </a:bodyPr>
          <a:lstStyle/>
          <a:p>
            <a:pPr>
              <a:buNone/>
            </a:pPr>
            <a:r>
              <a:rPr lang="en-US" sz="3200" dirty="0" smtClean="0"/>
              <a:t>You will not be afraid when you go to bed and you will sleep soundly through the night.                        		                 Psalm 3:5,  Good News Bible</a:t>
            </a:r>
          </a:p>
          <a:p>
            <a:pPr>
              <a:buNone/>
            </a:pPr>
            <a:r>
              <a:rPr lang="en-US" sz="3200" dirty="0" smtClean="0"/>
              <a:t>If I’m sleepless at midnight, I spend the hours in grateful reflection.                 Psalm 63:6, The </a:t>
            </a:r>
            <a:r>
              <a:rPr lang="en-US" sz="3200" dirty="0" err="1" smtClean="0"/>
              <a:t>Msg</a:t>
            </a:r>
            <a:endParaRPr lang="en-US" sz="3200" dirty="0" smtClean="0"/>
          </a:p>
          <a:p>
            <a:pPr>
              <a:buNone/>
            </a:pPr>
            <a:r>
              <a:rPr lang="en-US" sz="3200" dirty="0" smtClean="0"/>
              <a:t>When my anxious thoughts multiply within me, Your consolations delight my soul.      Psalm 94:19</a:t>
            </a:r>
          </a:p>
          <a:p>
            <a:pPr>
              <a:buNone/>
            </a:pPr>
            <a:r>
              <a:rPr lang="en-US" sz="3200" dirty="0" smtClean="0"/>
              <a:t>I will lie down and sleep in peace, for you alone, O Lord, make me dwell in safety.	           Psalm 4:8</a:t>
            </a:r>
          </a:p>
          <a:p>
            <a:pPr>
              <a:buNone/>
            </a:pPr>
            <a:endParaRPr lang="en-US" dirty="0" smtClean="0"/>
          </a:p>
          <a:p>
            <a:endParaRPr lang="en-US" dirty="0"/>
          </a:p>
        </p:txBody>
      </p:sp>
      <p:sp>
        <p:nvSpPr>
          <p:cNvPr id="2" name="Title 1"/>
          <p:cNvSpPr>
            <a:spLocks noGrp="1"/>
          </p:cNvSpPr>
          <p:nvPr>
            <p:ph type="title"/>
          </p:nvPr>
        </p:nvSpPr>
        <p:spPr>
          <a:xfrm>
            <a:off x="304800" y="457200"/>
            <a:ext cx="8229600" cy="914400"/>
          </a:xfrm>
        </p:spPr>
        <p:txBody>
          <a:bodyPr>
            <a:normAutofit/>
          </a:bodyPr>
          <a:lstStyle/>
          <a:p>
            <a:r>
              <a:rPr lang="en-US" dirty="0" smtClean="0"/>
              <a:t>Sleep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26">
      <a:dk1>
        <a:srgbClr val="060BEC"/>
      </a:dk1>
      <a:lt1>
        <a:srgbClr val="FFFFFF"/>
      </a:lt1>
      <a:dk2>
        <a:srgbClr val="060BEC"/>
      </a:dk2>
      <a:lt2>
        <a:srgbClr val="FFFFFF"/>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259</TotalTime>
  <Words>6541</Words>
  <Application>Microsoft Office PowerPoint</Application>
  <PresentationFormat>On-screen Show (4:3)</PresentationFormat>
  <Paragraphs>832</Paragraphs>
  <Slides>180</Slides>
  <Notes>81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180</vt:i4>
      </vt:variant>
    </vt:vector>
  </HeadingPairs>
  <TitlesOfParts>
    <vt:vector size="182" baseType="lpstr">
      <vt:lpstr>Paper</vt:lpstr>
      <vt:lpstr>Document</vt:lpstr>
      <vt:lpstr>  Families Experiencing Loss, Grief and Trauma: Resources and Help when Tragedy Strikes </vt:lpstr>
      <vt:lpstr>Slide 2</vt:lpstr>
      <vt:lpstr>Loss and Trauma in the Family</vt:lpstr>
      <vt:lpstr>Loss and Trauma in the Family</vt:lpstr>
      <vt:lpstr>Loss and Trauma in the Family</vt:lpstr>
      <vt:lpstr>Loss and Trauma in the Family</vt:lpstr>
      <vt:lpstr>The Family Unit</vt:lpstr>
      <vt:lpstr>The Family Unit</vt:lpstr>
      <vt:lpstr>Slide 9</vt:lpstr>
      <vt:lpstr>The Family Unit</vt:lpstr>
      <vt:lpstr>The Family Unit</vt:lpstr>
      <vt:lpstr>Slide 12</vt:lpstr>
      <vt:lpstr>What happens to the brain during  loss, crisis or trauma?</vt:lpstr>
      <vt:lpstr>Slide 14</vt:lpstr>
      <vt:lpstr>Slide 15</vt:lpstr>
      <vt:lpstr>The Losses of Life</vt:lpstr>
      <vt:lpstr>The Losses of Life</vt:lpstr>
      <vt:lpstr>Perceived Loss</vt:lpstr>
      <vt:lpstr>Perceived Loss</vt:lpstr>
      <vt:lpstr>The Losses of Life</vt:lpstr>
      <vt:lpstr>Slide 21</vt:lpstr>
      <vt:lpstr>Slide 22</vt:lpstr>
      <vt:lpstr>Slide 23</vt:lpstr>
      <vt:lpstr>The Losses of Life</vt:lpstr>
      <vt:lpstr>The Losses of Life</vt:lpstr>
      <vt:lpstr>The Senility Prayer</vt:lpstr>
      <vt:lpstr>The Losses of Life</vt:lpstr>
      <vt:lpstr>The Losses of Life</vt:lpstr>
      <vt:lpstr>The Losses of Life</vt:lpstr>
      <vt:lpstr>The Losses of Life</vt:lpstr>
      <vt:lpstr>The Losses of Life</vt:lpstr>
      <vt:lpstr>Sudden Loss</vt:lpstr>
      <vt:lpstr>Sudden Loss</vt:lpstr>
      <vt:lpstr>Sudden Loss</vt:lpstr>
      <vt:lpstr>Sudden Loss</vt:lpstr>
      <vt:lpstr>Sudden Loss</vt:lpstr>
      <vt:lpstr>Sudden Loss</vt:lpstr>
      <vt:lpstr>Stress</vt:lpstr>
      <vt:lpstr>Stress</vt:lpstr>
      <vt:lpstr>Slide 40</vt:lpstr>
      <vt:lpstr>Secondary Losses – Examples of the Loss of a Spouse</vt:lpstr>
      <vt:lpstr>Secondary Losses – Examples of the Loss of a Spouse</vt:lpstr>
      <vt:lpstr>The Eleven Major Losses of Life</vt:lpstr>
      <vt:lpstr>Time Line of Grief - Eric Smith</vt:lpstr>
      <vt:lpstr>Time Line of Grief - Eric Smith</vt:lpstr>
      <vt:lpstr>Janice’s Graph for Ten-Year-Old Jean</vt:lpstr>
      <vt:lpstr>Jean’s Graph</vt:lpstr>
      <vt:lpstr>Case Study</vt:lpstr>
      <vt:lpstr>Case Study</vt:lpstr>
      <vt:lpstr>Case Study</vt:lpstr>
      <vt:lpstr>Case Study</vt:lpstr>
      <vt:lpstr>Case Study</vt:lpstr>
      <vt:lpstr>  Case Study</vt:lpstr>
      <vt:lpstr>Case Study</vt:lpstr>
      <vt:lpstr>Case Study</vt:lpstr>
      <vt:lpstr>Case Study</vt:lpstr>
      <vt:lpstr>Case Study</vt:lpstr>
      <vt:lpstr>Case Study</vt:lpstr>
      <vt:lpstr>Case Study</vt:lpstr>
      <vt:lpstr>Case Study</vt:lpstr>
      <vt:lpstr>Case Study</vt:lpstr>
      <vt:lpstr>Case Study</vt:lpstr>
      <vt:lpstr> Case Study</vt:lpstr>
      <vt:lpstr>A Biblical Perspective</vt:lpstr>
      <vt:lpstr>A Biblical Perspective</vt:lpstr>
      <vt:lpstr>A Biblical Perspective </vt:lpstr>
      <vt:lpstr>A Biblical Perspective</vt:lpstr>
      <vt:lpstr>2 Corinthians 1:3-4, AMP</vt:lpstr>
      <vt:lpstr>The Purpose of Loss</vt:lpstr>
      <vt:lpstr>Slide 70</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How to Help the Family</vt:lpstr>
      <vt:lpstr>The Crazy Feelings of Grief </vt:lpstr>
      <vt:lpstr>The Crazy Feelings of Grief</vt:lpstr>
      <vt:lpstr>The Crazy Feelings of Grief</vt:lpstr>
      <vt:lpstr>The Crazy Feelings of Grief</vt:lpstr>
      <vt:lpstr>Sleep</vt:lpstr>
      <vt:lpstr>Sleep</vt:lpstr>
      <vt:lpstr>Sleep</vt:lpstr>
      <vt:lpstr>Slide 101</vt:lpstr>
      <vt:lpstr>Slide 102</vt:lpstr>
      <vt:lpstr>Use the Ball of Grief</vt:lpstr>
      <vt:lpstr>Slide 104</vt:lpstr>
      <vt:lpstr>Bad Day/Good Day Exercise</vt:lpstr>
      <vt:lpstr>Bad Day, Good Day Exercise</vt:lpstr>
      <vt:lpstr>Bad Day, Good Day Exercise</vt:lpstr>
      <vt:lpstr>WHEN TIME DOESN’T HEAL ALL WOUNDS</vt:lpstr>
      <vt:lpstr>Slide 109</vt:lpstr>
      <vt:lpstr>Slide 110</vt:lpstr>
      <vt:lpstr>The Common Themes of Trauma</vt:lpstr>
      <vt:lpstr>The Common Themes of Trauma</vt:lpstr>
      <vt:lpstr>DEFINITION OF TRAUMA </vt:lpstr>
      <vt:lpstr>What Is Trauma?</vt:lpstr>
      <vt:lpstr>TRAUMA: WHAT IT DOES </vt:lpstr>
      <vt:lpstr> Trauma: What’s it Like?</vt:lpstr>
      <vt:lpstr>TRAUMA: TRIGGERS </vt:lpstr>
      <vt:lpstr>Slide 118</vt:lpstr>
      <vt:lpstr>The Human Brain</vt:lpstr>
      <vt:lpstr>The Human Brain</vt:lpstr>
      <vt:lpstr>The Human Brain</vt:lpstr>
      <vt:lpstr>The Human Brain</vt:lpstr>
      <vt:lpstr>The Human Brain</vt:lpstr>
      <vt:lpstr>The Human Brain</vt:lpstr>
      <vt:lpstr>The Right Side</vt:lpstr>
      <vt:lpstr>The Human Brain</vt:lpstr>
      <vt:lpstr>The Human Brain</vt:lpstr>
      <vt:lpstr> The Human Brain</vt:lpstr>
      <vt:lpstr>Worst is Over</vt:lpstr>
      <vt:lpstr>Worst is Over</vt:lpstr>
      <vt:lpstr>Worst is Over</vt:lpstr>
      <vt:lpstr>Worst is Over</vt:lpstr>
      <vt:lpstr>Worst is Over</vt:lpstr>
      <vt:lpstr>Worst is Over</vt:lpstr>
      <vt:lpstr>Worst is Over</vt:lpstr>
      <vt:lpstr>Worst is Over</vt:lpstr>
      <vt:lpstr>Worst is Over</vt:lpstr>
      <vt:lpstr>Worst is Over</vt:lpstr>
      <vt:lpstr>Worst is Over</vt:lpstr>
      <vt:lpstr>Worst is Over</vt:lpstr>
      <vt:lpstr>Worst is Over</vt:lpstr>
      <vt:lpstr>Worst is Over</vt:lpstr>
      <vt:lpstr>Patterns of Grief</vt:lpstr>
      <vt:lpstr>Patterns of Grief</vt:lpstr>
      <vt:lpstr>How We Can Help</vt:lpstr>
      <vt:lpstr> THE IMPORTANCE OF LISTENING </vt:lpstr>
      <vt:lpstr>Death of a Spouse</vt:lpstr>
      <vt:lpstr>Death of a Spouse</vt:lpstr>
      <vt:lpstr>What to Do</vt:lpstr>
      <vt:lpstr>What to Do </vt:lpstr>
      <vt:lpstr>What to Do</vt:lpstr>
      <vt:lpstr>What to Do </vt:lpstr>
      <vt:lpstr>What to Do</vt:lpstr>
      <vt:lpstr>What to Do</vt:lpstr>
      <vt:lpstr>Slide 155</vt:lpstr>
      <vt:lpstr>Slide 156</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lpstr>Eve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the Family</dc:title>
  <dc:creator>SARAH AND KALA</dc:creator>
  <cp:lastModifiedBy>SARAH AND KALA</cp:lastModifiedBy>
  <cp:revision>19</cp:revision>
  <dcterms:created xsi:type="dcterms:W3CDTF">2013-12-26T21:00:25Z</dcterms:created>
  <dcterms:modified xsi:type="dcterms:W3CDTF">2015-09-18T14:48:32Z</dcterms:modified>
</cp:coreProperties>
</file>